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handoutMasterIdLst>
    <p:handoutMasterId r:id="rId50"/>
  </p:handoutMasterIdLst>
  <p:sldIdLst>
    <p:sldId id="288" r:id="rId5"/>
    <p:sldId id="289" r:id="rId6"/>
    <p:sldId id="332" r:id="rId7"/>
    <p:sldId id="270" r:id="rId8"/>
    <p:sldId id="308" r:id="rId9"/>
    <p:sldId id="310" r:id="rId10"/>
    <p:sldId id="314" r:id="rId11"/>
    <p:sldId id="331" r:id="rId12"/>
    <p:sldId id="321" r:id="rId13"/>
    <p:sldId id="316" r:id="rId14"/>
    <p:sldId id="323" r:id="rId15"/>
    <p:sldId id="322" r:id="rId16"/>
    <p:sldId id="324" r:id="rId17"/>
    <p:sldId id="325" r:id="rId18"/>
    <p:sldId id="319" r:id="rId19"/>
    <p:sldId id="326" r:id="rId20"/>
    <p:sldId id="283" r:id="rId21"/>
    <p:sldId id="290" r:id="rId22"/>
    <p:sldId id="304" r:id="rId23"/>
    <p:sldId id="305" r:id="rId24"/>
    <p:sldId id="306" r:id="rId25"/>
    <p:sldId id="307" r:id="rId26"/>
    <p:sldId id="320" r:id="rId27"/>
    <p:sldId id="309" r:id="rId28"/>
    <p:sldId id="328" r:id="rId29"/>
    <p:sldId id="329" r:id="rId30"/>
    <p:sldId id="318" r:id="rId31"/>
    <p:sldId id="336" r:id="rId32"/>
    <p:sldId id="313" r:id="rId33"/>
    <p:sldId id="340" r:id="rId34"/>
    <p:sldId id="339" r:id="rId35"/>
    <p:sldId id="342" r:id="rId36"/>
    <p:sldId id="344" r:id="rId37"/>
    <p:sldId id="337" r:id="rId38"/>
    <p:sldId id="341" r:id="rId39"/>
    <p:sldId id="291" r:id="rId40"/>
    <p:sldId id="311" r:id="rId41"/>
    <p:sldId id="312" r:id="rId42"/>
    <p:sldId id="333" r:id="rId43"/>
    <p:sldId id="334" r:id="rId44"/>
    <p:sldId id="346" r:id="rId45"/>
    <p:sldId id="345" r:id="rId46"/>
    <p:sldId id="296" r:id="rId47"/>
    <p:sldId id="26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4492B"/>
    <a:srgbClr val="394F2F"/>
    <a:srgbClr val="F6F6F6"/>
    <a:srgbClr val="FAFAFA"/>
    <a:srgbClr val="5CC6C6"/>
    <a:srgbClr val="1CC6CE"/>
    <a:srgbClr val="1BBFC7"/>
    <a:srgbClr val="18CDD6"/>
    <a:srgbClr val="16BCC4"/>
    <a:srgbClr val="15B5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AE380E-DCC2-8785-E275-A0F8624C08F3}" v="597" vWet="598" dt="2022-11-02T19:46:17.699"/>
    <p1510:client id="{76BEA6C4-C553-487C-8AF8-8681729BB985}" v="1299" dt="2022-11-02T21:01:35.661"/>
    <p1510:client id="{E3FA9136-EF52-A4C0-0645-61C4C8085595}" v="401" dt="2022-11-02T20:34:07.798"/>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11/2/2022</a:t>
            </a:fld>
            <a:endParaRPr lang="en-US"/>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a:t>Than</a:t>
            </a:r>
          </a:p>
        </p:txBody>
      </p: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8" Type="http://schemas.openxmlformats.org/officeDocument/2006/relationships/hyperlink" Target="https://www.codingdefined.com/2017/03/how-to-handle-file-systems-in-nodejs.html" TargetMode="External"/><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17.xml"/><Relationship Id="rId6" Type="http://schemas.openxmlformats.org/officeDocument/2006/relationships/hyperlink" Target="https://lthub.ubc.ca/guides/github-instructor-guide/" TargetMode="External"/><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26.jpeg"/><Relationship Id="rId4" Type="http://schemas.openxmlformats.org/officeDocument/2006/relationships/image" Target="../media/image22.pn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proofmart.com/product/github-logo-png-hd-images-transparent-background-free-download/" TargetMode="External"/><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s://www.pickpik.com/smarties-smiley-emoticon-face-funny-colorful-52717" TargetMode="External"/><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pic>
        <p:nvPicPr>
          <p:cNvPr id="17" name="Video 16" descr="A pile of colorful peppers&#10;&#10;Description automatically generated with low confidence">
            <a:extLst>
              <a:ext uri="{FF2B5EF4-FFF2-40B4-BE49-F238E27FC236}">
                <a16:creationId xmlns:a16="http://schemas.microsoft.com/office/drawing/2014/main" id="{F1061438-5EA4-7FD5-1296-2D28EDF211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312" r="29539" b="-1"/>
          <a:stretch/>
        </p:blipFill>
        <p:spPr>
          <a:xfrm>
            <a:off x="0" y="-18843"/>
            <a:ext cx="7677130" cy="6857990"/>
          </a:xfrm>
          <a:prstGeom prst="rect">
            <a:avLst/>
          </a:prstGeom>
          <a:noFill/>
        </p:spPr>
      </p:pic>
      <p:sp>
        <p:nvSpPr>
          <p:cNvPr id="5" name="Title 4">
            <a:extLst>
              <a:ext uri="{FF2B5EF4-FFF2-40B4-BE49-F238E27FC236}">
                <a16:creationId xmlns:a16="http://schemas.microsoft.com/office/drawing/2014/main" id="{608EF152-0B77-344A-75BA-543A112BC1AC}"/>
              </a:ext>
            </a:extLst>
          </p:cNvPr>
          <p:cNvSpPr>
            <a:spLocks noGrp="1"/>
          </p:cNvSpPr>
          <p:nvPr>
            <p:ph type="ctrTitle"/>
          </p:nvPr>
        </p:nvSpPr>
        <p:spPr>
          <a:xfrm>
            <a:off x="7767688" y="942975"/>
            <a:ext cx="4319538" cy="4072085"/>
          </a:xfrm>
          <a:ln w="28575">
            <a:solidFill>
              <a:schemeClr val="bg1"/>
            </a:solidFill>
          </a:ln>
        </p:spPr>
        <p:txBody>
          <a:bodyPr anchor="b">
            <a:noAutofit/>
          </a:bodyPr>
          <a:lstStyle/>
          <a:p>
            <a:pPr algn="ctr"/>
            <a:r>
              <a:rPr lang="en-US" sz="4400"/>
              <a:t>Promoting </a:t>
            </a:r>
            <a:br>
              <a:rPr lang="en-US" sz="4400"/>
            </a:br>
            <a:r>
              <a:rPr lang="en-US" sz="4400"/>
              <a:t>Healthy eating </a:t>
            </a:r>
            <a:br>
              <a:rPr lang="en-US" sz="4400"/>
            </a:br>
            <a:r>
              <a:rPr lang="en-US" sz="4400"/>
              <a:t>&amp; </a:t>
            </a:r>
            <a:br>
              <a:rPr lang="en-US" sz="4400"/>
            </a:br>
            <a:r>
              <a:rPr lang="en-US" sz="4400"/>
              <a:t>balanced diet</a:t>
            </a:r>
          </a:p>
        </p:txBody>
      </p:sp>
    </p:spTree>
    <p:extLst>
      <p:ext uri="{BB962C8B-B14F-4D97-AF65-F5344CB8AC3E}">
        <p14:creationId xmlns:p14="http://schemas.microsoft.com/office/powerpoint/2010/main" val="283577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mute="1">
                <p:cTn id="12" repeatCount="indefinite" fill="hold" display="0">
                  <p:stCondLst>
                    <p:cond delay="indefinite"/>
                  </p:stCondLst>
                </p:cTn>
                <p:tgtEl>
                  <p:spTgt spid="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442912" y="113124"/>
            <a:ext cx="11490007" cy="6631752"/>
          </a:xfrm>
          <a:prstGeom prst="rect">
            <a:avLst/>
          </a:prstGeom>
          <a:noFill/>
        </p:spPr>
        <p:txBody>
          <a:bodyPr wrap="square">
            <a:spAutoFit/>
          </a:bodyPr>
          <a:lstStyle/>
          <a:p>
            <a:pPr>
              <a:lnSpc>
                <a:spcPct val="200000"/>
              </a:lnSpc>
            </a:pPr>
            <a:r>
              <a:rPr lang="en-US" sz="2400">
                <a:solidFill>
                  <a:schemeClr val="bg1"/>
                </a:solidFill>
                <a:latin typeface="+mj-lt"/>
              </a:rPr>
              <a:t>The project focuses on four major problem statements: </a:t>
            </a:r>
          </a:p>
          <a:p>
            <a:pPr marL="342900" indent="-342900">
              <a:lnSpc>
                <a:spcPct val="200000"/>
              </a:lnSpc>
              <a:buFont typeface="Wingdings" panose="05000000000000000000" pitchFamily="2" charset="2"/>
              <a:buChar char="ü"/>
            </a:pPr>
            <a:r>
              <a:rPr lang="en-US" sz="2400">
                <a:solidFill>
                  <a:schemeClr val="bg1"/>
                </a:solidFill>
                <a:latin typeface="+mj-lt"/>
              </a:rPr>
              <a:t>Food Classification. </a:t>
            </a:r>
          </a:p>
          <a:p>
            <a:pPr marL="342900" indent="-342900">
              <a:lnSpc>
                <a:spcPct val="200000"/>
              </a:lnSpc>
              <a:buFont typeface="Wingdings" panose="05000000000000000000" pitchFamily="2" charset="2"/>
              <a:buChar char="ü"/>
            </a:pPr>
            <a:r>
              <a:rPr lang="en-US" sz="2400">
                <a:solidFill>
                  <a:schemeClr val="bg1"/>
                </a:solidFill>
                <a:latin typeface="+mj-lt"/>
              </a:rPr>
              <a:t>Recipe Generation.</a:t>
            </a:r>
          </a:p>
          <a:p>
            <a:pPr marL="342900" indent="-342900">
              <a:lnSpc>
                <a:spcPct val="200000"/>
              </a:lnSpc>
              <a:buFont typeface="Wingdings" panose="05000000000000000000" pitchFamily="2" charset="2"/>
              <a:buChar char="ü"/>
            </a:pPr>
            <a:r>
              <a:rPr lang="en-US" sz="2400">
                <a:solidFill>
                  <a:schemeClr val="bg1"/>
                </a:solidFill>
                <a:latin typeface="+mj-lt"/>
              </a:rPr>
              <a:t>Balanced Diet. </a:t>
            </a:r>
          </a:p>
          <a:p>
            <a:pPr marL="342900" indent="-342900">
              <a:lnSpc>
                <a:spcPct val="200000"/>
              </a:lnSpc>
              <a:buFont typeface="Wingdings" panose="05000000000000000000" pitchFamily="2" charset="2"/>
              <a:buChar char="ü"/>
            </a:pPr>
            <a:r>
              <a:rPr lang="en-US" sz="2400">
                <a:solidFill>
                  <a:schemeClr val="bg1"/>
                </a:solidFill>
                <a:latin typeface="+mj-lt"/>
              </a:rPr>
              <a:t> Calorie Estimation.</a:t>
            </a:r>
          </a:p>
          <a:p>
            <a:pPr>
              <a:lnSpc>
                <a:spcPct val="200000"/>
              </a:lnSpc>
            </a:pPr>
            <a:r>
              <a:rPr lang="en-US" sz="2400">
                <a:solidFill>
                  <a:schemeClr val="bg1"/>
                </a:solidFill>
                <a:latin typeface="+mj-lt"/>
              </a:rPr>
              <a:t>From the image of food captured, we determine the classification of food (such as donut, samosa, biriyani), identify the calorie count and describe the cooking procedure of the food. With this information, an informed decision can be made on making the item or not.</a:t>
            </a:r>
          </a:p>
        </p:txBody>
      </p:sp>
    </p:spTree>
    <p:extLst>
      <p:ext uri="{BB962C8B-B14F-4D97-AF65-F5344CB8AC3E}">
        <p14:creationId xmlns:p14="http://schemas.microsoft.com/office/powerpoint/2010/main" val="2922729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431483" y="604614"/>
            <a:ext cx="10347008" cy="4661982"/>
          </a:xfrm>
          <a:prstGeom prst="rect">
            <a:avLst/>
          </a:prstGeom>
          <a:noFill/>
        </p:spPr>
        <p:txBody>
          <a:bodyPr wrap="square">
            <a:spAutoFit/>
          </a:bodyPr>
          <a:lstStyle/>
          <a:p>
            <a:pPr>
              <a:lnSpc>
                <a:spcPct val="200000"/>
              </a:lnSpc>
            </a:pPr>
            <a:r>
              <a:rPr lang="en-US" sz="3200">
                <a:solidFill>
                  <a:schemeClr val="bg1"/>
                </a:solidFill>
                <a:latin typeface="+mj-lt"/>
              </a:rPr>
              <a:t>Food Classification:</a:t>
            </a:r>
          </a:p>
          <a:p>
            <a:pPr marL="342900" indent="-342900">
              <a:lnSpc>
                <a:spcPct val="200000"/>
              </a:lnSpc>
              <a:buFont typeface="Wingdings" panose="05000000000000000000" pitchFamily="2" charset="2"/>
              <a:buChar char="§"/>
            </a:pPr>
            <a:r>
              <a:rPr lang="en-US" sz="2400">
                <a:solidFill>
                  <a:schemeClr val="bg1"/>
                </a:solidFill>
                <a:latin typeface="+mj-lt"/>
              </a:rPr>
              <a:t>Food classification is a challenging problem due to the large number of food categories, high visual similarity between different food categories.</a:t>
            </a:r>
          </a:p>
          <a:p>
            <a:pPr marL="342900" indent="-342900">
              <a:lnSpc>
                <a:spcPct val="200000"/>
              </a:lnSpc>
              <a:buFont typeface="Wingdings" panose="05000000000000000000" pitchFamily="2" charset="2"/>
              <a:buChar char="§"/>
            </a:pPr>
            <a:r>
              <a:rPr lang="en-US" sz="2400">
                <a:solidFill>
                  <a:schemeClr val="bg1"/>
                </a:solidFill>
                <a:latin typeface="+mj-lt"/>
              </a:rPr>
              <a:t> It’s multi-class classification problem to predict the 251 fine-grained food-category label given a food image.</a:t>
            </a:r>
          </a:p>
        </p:txBody>
      </p:sp>
    </p:spTree>
    <p:extLst>
      <p:ext uri="{BB962C8B-B14F-4D97-AF65-F5344CB8AC3E}">
        <p14:creationId xmlns:p14="http://schemas.microsoft.com/office/powerpoint/2010/main" val="1358083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442912" y="113124"/>
            <a:ext cx="11490007" cy="6139309"/>
          </a:xfrm>
          <a:prstGeom prst="rect">
            <a:avLst/>
          </a:prstGeom>
          <a:noFill/>
        </p:spPr>
        <p:txBody>
          <a:bodyPr wrap="square">
            <a:spAutoFit/>
          </a:bodyPr>
          <a:lstStyle/>
          <a:p>
            <a:pPr>
              <a:lnSpc>
                <a:spcPct val="200000"/>
              </a:lnSpc>
            </a:pPr>
            <a:r>
              <a:rPr lang="en-US" sz="3200">
                <a:solidFill>
                  <a:schemeClr val="bg1"/>
                </a:solidFill>
                <a:latin typeface="+mj-lt"/>
              </a:rPr>
              <a:t>Recipe Generation:</a:t>
            </a:r>
          </a:p>
          <a:p>
            <a:pPr>
              <a:lnSpc>
                <a:spcPct val="200000"/>
              </a:lnSpc>
            </a:pPr>
            <a:r>
              <a:rPr lang="en-US" sz="2400">
                <a:solidFill>
                  <a:schemeClr val="bg1"/>
                </a:solidFill>
                <a:latin typeface="+mj-lt"/>
              </a:rPr>
              <a:t>Recipe Generation problem is resolved by three major sub-networks.</a:t>
            </a:r>
          </a:p>
          <a:p>
            <a:pPr marL="342900" indent="-342900">
              <a:lnSpc>
                <a:spcPct val="200000"/>
              </a:lnSpc>
              <a:buFont typeface="Wingdings" panose="05000000000000000000" pitchFamily="2" charset="2"/>
              <a:buChar char="§"/>
            </a:pPr>
            <a:r>
              <a:rPr lang="en-US" sz="2400">
                <a:solidFill>
                  <a:schemeClr val="bg1"/>
                </a:solidFill>
                <a:latin typeface="+mj-lt"/>
              </a:rPr>
              <a:t>Food understanding (Extracting ingredients)</a:t>
            </a:r>
          </a:p>
          <a:p>
            <a:pPr marL="342900" indent="-342900">
              <a:lnSpc>
                <a:spcPct val="200000"/>
              </a:lnSpc>
              <a:buFont typeface="Wingdings" panose="05000000000000000000" pitchFamily="2" charset="2"/>
              <a:buChar char="§"/>
            </a:pPr>
            <a:r>
              <a:rPr lang="en-US" sz="2400">
                <a:solidFill>
                  <a:schemeClr val="bg1"/>
                </a:solidFill>
                <a:latin typeface="+mj-lt"/>
              </a:rPr>
              <a:t>Multi-label classification (Detecting the food title)</a:t>
            </a:r>
          </a:p>
          <a:p>
            <a:pPr marL="342900" indent="-342900">
              <a:lnSpc>
                <a:spcPct val="200000"/>
              </a:lnSpc>
              <a:buFont typeface="Wingdings" panose="05000000000000000000" pitchFamily="2" charset="2"/>
              <a:buChar char="§"/>
            </a:pPr>
            <a:r>
              <a:rPr lang="en-US" sz="2400">
                <a:solidFill>
                  <a:schemeClr val="bg1"/>
                </a:solidFill>
                <a:latin typeface="+mj-lt"/>
              </a:rPr>
              <a:t>Conditional text generation (NLP)(Preparing recipe) </a:t>
            </a:r>
          </a:p>
          <a:p>
            <a:pPr>
              <a:lnSpc>
                <a:spcPct val="200000"/>
              </a:lnSpc>
            </a:pPr>
            <a:r>
              <a:rPr lang="en-US" sz="2400">
                <a:solidFill>
                  <a:schemeClr val="bg1"/>
                </a:solidFill>
                <a:latin typeface="+mj-lt"/>
              </a:rPr>
              <a:t>The pipeline extracts the image representation with resnet-50 encoder and obtain the ingredients. Recipes are generated with identified ingredients into human readable format.</a:t>
            </a:r>
          </a:p>
        </p:txBody>
      </p:sp>
    </p:spTree>
    <p:extLst>
      <p:ext uri="{BB962C8B-B14F-4D97-AF65-F5344CB8AC3E}">
        <p14:creationId xmlns:p14="http://schemas.microsoft.com/office/powerpoint/2010/main" val="3991165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442912" y="456024"/>
            <a:ext cx="11490007" cy="5398016"/>
          </a:xfrm>
          <a:prstGeom prst="rect">
            <a:avLst/>
          </a:prstGeom>
          <a:noFill/>
        </p:spPr>
        <p:txBody>
          <a:bodyPr wrap="square">
            <a:spAutoFit/>
          </a:bodyPr>
          <a:lstStyle/>
          <a:p>
            <a:pPr>
              <a:lnSpc>
                <a:spcPct val="200000"/>
              </a:lnSpc>
            </a:pPr>
            <a:r>
              <a:rPr lang="en-US" sz="3200">
                <a:solidFill>
                  <a:schemeClr val="bg1"/>
                </a:solidFill>
                <a:latin typeface="+mj-lt"/>
              </a:rPr>
              <a:t>Balanced Diet:</a:t>
            </a:r>
          </a:p>
          <a:p>
            <a:pPr marL="285750" indent="-285750" algn="l">
              <a:lnSpc>
                <a:spcPct val="200000"/>
              </a:lnSpc>
              <a:buFont typeface="Wingdings" panose="05000000000000000000" pitchFamily="2" charset="2"/>
              <a:buChar char="§"/>
            </a:pPr>
            <a:r>
              <a:rPr lang="en-US" sz="2400" b="0" i="0">
                <a:solidFill>
                  <a:schemeClr val="bg1"/>
                </a:solidFill>
                <a:effectLst/>
                <a:latin typeface="+mj-lt"/>
              </a:rPr>
              <a:t>A balanced diet is one that contains all of the essential elements that the human body needs.</a:t>
            </a:r>
          </a:p>
          <a:p>
            <a:pPr marL="285750" indent="-285750" algn="l">
              <a:lnSpc>
                <a:spcPct val="200000"/>
              </a:lnSpc>
              <a:buFont typeface="Wingdings" panose="05000000000000000000" pitchFamily="2" charset="2"/>
              <a:buChar char="§"/>
            </a:pPr>
            <a:r>
              <a:rPr lang="en-US" sz="2400" b="0" i="0">
                <a:solidFill>
                  <a:schemeClr val="bg1"/>
                </a:solidFill>
                <a:effectLst/>
                <a:latin typeface="+mj-lt"/>
              </a:rPr>
              <a:t>Carbohydrates, lipids, vitamins, minerals, proteins, fiber and water are all essential components in a well-balanced diet.</a:t>
            </a:r>
          </a:p>
          <a:p>
            <a:pPr marL="285750" indent="-285750" algn="l">
              <a:lnSpc>
                <a:spcPct val="200000"/>
              </a:lnSpc>
              <a:buFont typeface="Wingdings" panose="05000000000000000000" pitchFamily="2" charset="2"/>
              <a:buChar char="§"/>
            </a:pPr>
            <a:r>
              <a:rPr lang="en-US" sz="2400" b="0" i="0">
                <a:solidFill>
                  <a:schemeClr val="bg1"/>
                </a:solidFill>
                <a:effectLst/>
                <a:latin typeface="+mj-lt"/>
              </a:rPr>
              <a:t>A nutritious, well-balanced diet lowers the risk of disease and enhances general health.</a:t>
            </a:r>
          </a:p>
        </p:txBody>
      </p:sp>
    </p:spTree>
    <p:extLst>
      <p:ext uri="{BB962C8B-B14F-4D97-AF65-F5344CB8AC3E}">
        <p14:creationId xmlns:p14="http://schemas.microsoft.com/office/powerpoint/2010/main" val="2204242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237172" y="0"/>
            <a:ext cx="11490007" cy="6552178"/>
          </a:xfrm>
          <a:prstGeom prst="rect">
            <a:avLst/>
          </a:prstGeom>
          <a:noFill/>
        </p:spPr>
        <p:txBody>
          <a:bodyPr wrap="square">
            <a:spAutoFit/>
          </a:bodyPr>
          <a:lstStyle/>
          <a:p>
            <a:pPr>
              <a:lnSpc>
                <a:spcPct val="200000"/>
              </a:lnSpc>
            </a:pPr>
            <a:r>
              <a:rPr lang="en-US" sz="3200">
                <a:solidFill>
                  <a:schemeClr val="bg1"/>
                </a:solidFill>
                <a:latin typeface="+mj-lt"/>
              </a:rPr>
              <a:t>Calorie Estimation:</a:t>
            </a:r>
          </a:p>
          <a:p>
            <a:pPr>
              <a:lnSpc>
                <a:spcPct val="150000"/>
              </a:lnSpc>
            </a:pPr>
            <a:r>
              <a:rPr lang="en-US" sz="2400">
                <a:solidFill>
                  <a:schemeClr val="bg1"/>
                </a:solidFill>
                <a:latin typeface="+mj-lt"/>
              </a:rPr>
              <a:t>From the ingredients generated from Recipe module, we have computed the Calorie for the dish.</a:t>
            </a:r>
          </a:p>
          <a:p>
            <a:pPr>
              <a:lnSpc>
                <a:spcPct val="150000"/>
              </a:lnSpc>
            </a:pPr>
            <a:r>
              <a:rPr lang="en-US" sz="2400">
                <a:solidFill>
                  <a:schemeClr val="bg1"/>
                </a:solidFill>
                <a:latin typeface="+mj-lt"/>
              </a:rPr>
              <a:t>Each recipe provided us the nutritional value for every 100 grams.</a:t>
            </a:r>
          </a:p>
          <a:p>
            <a:pPr marL="285750" indent="-285750">
              <a:lnSpc>
                <a:spcPct val="150000"/>
              </a:lnSpc>
              <a:buFont typeface="Wingdings" panose="05000000000000000000" pitchFamily="2" charset="2"/>
              <a:buChar char="§"/>
            </a:pPr>
            <a:r>
              <a:rPr lang="en-US" sz="2400">
                <a:solidFill>
                  <a:schemeClr val="bg1"/>
                </a:solidFill>
                <a:latin typeface="+mj-lt"/>
              </a:rPr>
              <a:t>Fat/ Saturation - Every gram of fat has 37 kilojoules.</a:t>
            </a:r>
          </a:p>
          <a:p>
            <a:pPr marL="285750" indent="-285750">
              <a:lnSpc>
                <a:spcPct val="150000"/>
              </a:lnSpc>
              <a:buFont typeface="Wingdings" panose="05000000000000000000" pitchFamily="2" charset="2"/>
              <a:buChar char="§"/>
            </a:pPr>
            <a:r>
              <a:rPr lang="en-US" sz="2400">
                <a:solidFill>
                  <a:schemeClr val="bg1"/>
                </a:solidFill>
                <a:latin typeface="+mj-lt"/>
              </a:rPr>
              <a:t>Protein - Every gram of protein has 17 kilojoules.</a:t>
            </a:r>
          </a:p>
          <a:p>
            <a:pPr marL="285750" indent="-285750">
              <a:lnSpc>
                <a:spcPct val="150000"/>
              </a:lnSpc>
              <a:buFont typeface="Wingdings" panose="05000000000000000000" pitchFamily="2" charset="2"/>
              <a:buChar char="§"/>
            </a:pPr>
            <a:r>
              <a:rPr lang="en-US" sz="2400">
                <a:solidFill>
                  <a:schemeClr val="bg1"/>
                </a:solidFill>
                <a:latin typeface="+mj-lt"/>
              </a:rPr>
              <a:t>Sodium - Every gram of sodium has 8 kilojoules.</a:t>
            </a:r>
          </a:p>
          <a:p>
            <a:pPr marL="285750" indent="-285750">
              <a:lnSpc>
                <a:spcPct val="150000"/>
              </a:lnSpc>
              <a:buFont typeface="Wingdings" panose="05000000000000000000" pitchFamily="2" charset="2"/>
              <a:buChar char="§"/>
            </a:pPr>
            <a:r>
              <a:rPr lang="en-US" sz="2400">
                <a:solidFill>
                  <a:schemeClr val="bg1"/>
                </a:solidFill>
                <a:latin typeface="+mj-lt"/>
              </a:rPr>
              <a:t>Sugar - Every gram of sugar has 17 kilojoules.</a:t>
            </a:r>
          </a:p>
          <a:p>
            <a:pPr>
              <a:lnSpc>
                <a:spcPct val="150000"/>
              </a:lnSpc>
            </a:pPr>
            <a:r>
              <a:rPr lang="en-US" sz="2400">
                <a:solidFill>
                  <a:schemeClr val="bg1"/>
                </a:solidFill>
                <a:latin typeface="+mj-lt"/>
              </a:rPr>
              <a:t>Every kilojoule has 0.239006 calories.</a:t>
            </a:r>
          </a:p>
          <a:p>
            <a:pPr>
              <a:lnSpc>
                <a:spcPct val="150000"/>
              </a:lnSpc>
            </a:pPr>
            <a:r>
              <a:rPr lang="en-US" sz="2400">
                <a:solidFill>
                  <a:schemeClr val="bg1"/>
                </a:solidFill>
                <a:latin typeface="+mj-lt"/>
              </a:rPr>
              <a:t>Using this data we used the following formula to estimate calories.</a:t>
            </a:r>
          </a:p>
          <a:p>
            <a:pPr>
              <a:lnSpc>
                <a:spcPct val="150000"/>
              </a:lnSpc>
            </a:pPr>
            <a:r>
              <a:rPr lang="en-US" sz="2400">
                <a:solidFill>
                  <a:schemeClr val="bg1"/>
                </a:solidFill>
                <a:latin typeface="+mj-lt"/>
              </a:rPr>
              <a:t>0.24((fat * 37) + (protein*17) + (sodium *8) + (sugar * 17)) = total calories. </a:t>
            </a:r>
          </a:p>
        </p:txBody>
      </p:sp>
    </p:spTree>
    <p:extLst>
      <p:ext uri="{BB962C8B-B14F-4D97-AF65-F5344CB8AC3E}">
        <p14:creationId xmlns:p14="http://schemas.microsoft.com/office/powerpoint/2010/main" val="935231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0EA6F-1FBE-E12B-C90B-0EA21367B19B}"/>
              </a:ext>
            </a:extLst>
          </p:cNvPr>
          <p:cNvSpPr txBox="1"/>
          <p:nvPr/>
        </p:nvSpPr>
        <p:spPr>
          <a:xfrm>
            <a:off x="6827088" y="2276965"/>
            <a:ext cx="4460528" cy="1835054"/>
          </a:xfrm>
          <a:prstGeom prst="rect">
            <a:avLst/>
          </a:prstGeom>
          <a:noFill/>
          <a:ln w="28575">
            <a:solidFill>
              <a:schemeClr val="bg1"/>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lnSpc>
                <a:spcPct val="150000"/>
              </a:lnSpc>
            </a:pPr>
            <a:r>
              <a:rPr lang="en-US" sz="4000">
                <a:solidFill>
                  <a:schemeClr val="bg1"/>
                </a:solidFill>
                <a:latin typeface="+mj-lt"/>
              </a:rPr>
              <a:t>PROJECT</a:t>
            </a:r>
          </a:p>
          <a:p>
            <a:pPr algn="ctr">
              <a:lnSpc>
                <a:spcPct val="150000"/>
              </a:lnSpc>
            </a:pPr>
            <a:r>
              <a:rPr lang="en-US" sz="4000">
                <a:solidFill>
                  <a:schemeClr val="bg1"/>
                </a:solidFill>
                <a:latin typeface="+mj-lt"/>
              </a:rPr>
              <a:t>DESCRIPTION</a:t>
            </a:r>
          </a:p>
        </p:txBody>
      </p:sp>
      <p:pic>
        <p:nvPicPr>
          <p:cNvPr id="4" name="Picture 3" descr="A picture containing diagram&#10;&#10;Description automatically generated">
            <a:extLst>
              <a:ext uri="{FF2B5EF4-FFF2-40B4-BE49-F238E27FC236}">
                <a16:creationId xmlns:a16="http://schemas.microsoft.com/office/drawing/2014/main" id="{307C9AEB-6827-E438-857A-0DE2C4E6B168}"/>
              </a:ext>
            </a:extLst>
          </p:cNvPr>
          <p:cNvPicPr>
            <a:picLocks noChangeAspect="1"/>
          </p:cNvPicPr>
          <p:nvPr/>
        </p:nvPicPr>
        <p:blipFill rotWithShape="1">
          <a:blip r:embed="rId2"/>
          <a:srcRect l="6608" t="15000" r="49464" b="15476"/>
          <a:stretch/>
        </p:blipFill>
        <p:spPr>
          <a:xfrm>
            <a:off x="0" y="-39756"/>
            <a:ext cx="6172200" cy="6899412"/>
          </a:xfrm>
          <a:prstGeom prst="rect">
            <a:avLst/>
          </a:prstGeom>
        </p:spPr>
      </p:pic>
    </p:spTree>
    <p:extLst>
      <p:ext uri="{BB962C8B-B14F-4D97-AF65-F5344CB8AC3E}">
        <p14:creationId xmlns:p14="http://schemas.microsoft.com/office/powerpoint/2010/main" val="3009478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0EA6F-1FBE-E12B-C90B-0EA21367B19B}"/>
              </a:ext>
            </a:extLst>
          </p:cNvPr>
          <p:cNvSpPr txBox="1"/>
          <p:nvPr/>
        </p:nvSpPr>
        <p:spPr>
          <a:xfrm>
            <a:off x="365760" y="787494"/>
            <a:ext cx="10104120" cy="5190203"/>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en-US" sz="2800">
                <a:solidFill>
                  <a:schemeClr val="bg1"/>
                </a:solidFill>
                <a:latin typeface="+mj-lt"/>
              </a:rPr>
              <a:t>People like to taste different cuisine and choose the most appealing food. They often are concerned about diet restrictions such as gluten-free, vegan, ketosis, peanut-allergy, and calorie count. </a:t>
            </a:r>
          </a:p>
          <a:p>
            <a:pPr marL="457200" indent="-457200">
              <a:lnSpc>
                <a:spcPct val="150000"/>
              </a:lnSpc>
              <a:buFont typeface="Wingdings" panose="05000000000000000000" pitchFamily="2" charset="2"/>
              <a:buChar char="§"/>
            </a:pPr>
            <a:endParaRPr lang="en-US" sz="2800">
              <a:solidFill>
                <a:schemeClr val="bg1"/>
              </a:solidFill>
              <a:latin typeface="+mj-lt"/>
            </a:endParaRPr>
          </a:p>
          <a:p>
            <a:pPr marL="457200" indent="-457200">
              <a:lnSpc>
                <a:spcPct val="150000"/>
              </a:lnSpc>
              <a:buFont typeface="Wingdings" panose="05000000000000000000" pitchFamily="2" charset="2"/>
              <a:buChar char="§"/>
            </a:pPr>
            <a:r>
              <a:rPr lang="en-US" sz="2800">
                <a:solidFill>
                  <a:schemeClr val="bg1"/>
                </a:solidFill>
                <a:latin typeface="+mj-lt"/>
              </a:rPr>
              <a:t>We would like to provide an easy solution to making health and good foods that fit your daily calorie consumption limit. </a:t>
            </a:r>
          </a:p>
        </p:txBody>
      </p:sp>
    </p:spTree>
    <p:extLst>
      <p:ext uri="{BB962C8B-B14F-4D97-AF65-F5344CB8AC3E}">
        <p14:creationId xmlns:p14="http://schemas.microsoft.com/office/powerpoint/2010/main" val="191348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8" name="Picture 37" descr="Timeline&#10;&#10;Description automatically generated">
            <a:extLst>
              <a:ext uri="{FF2B5EF4-FFF2-40B4-BE49-F238E27FC236}">
                <a16:creationId xmlns:a16="http://schemas.microsoft.com/office/drawing/2014/main" id="{E999839F-F911-F511-9826-D9D77A93A47B}"/>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601151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a:t>Emma</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285750" indent="-285750">
              <a:lnSpc>
                <a:spcPct val="150000"/>
              </a:lnSpc>
              <a:buFont typeface="Wingdings" panose="05000000000000000000" pitchFamily="2" charset="2"/>
              <a:buChar char="§"/>
            </a:pPr>
            <a:r>
              <a:rPr lang="en-US" sz="1400"/>
              <a:t>Emma is an expert Dietitian.</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004183"/>
            <a:ext cx="2383973" cy="464399"/>
          </a:xfrm>
        </p:spPr>
        <p:txBody>
          <a:bodyPr/>
          <a:lstStyle/>
          <a:p>
            <a:r>
              <a:rPr lang="en-US"/>
              <a:t>Dietitian</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6848663" y="4237182"/>
            <a:ext cx="2383973" cy="1549920"/>
          </a:xfrm>
        </p:spPr>
        <p:txBody>
          <a:bodyPr/>
          <a:lstStyle/>
          <a:p>
            <a:pPr marL="285750" indent="-285750">
              <a:lnSpc>
                <a:spcPct val="150000"/>
              </a:lnSpc>
              <a:buFont typeface="Wingdings" panose="05000000000000000000" pitchFamily="2" charset="2"/>
              <a:buChar char="§"/>
            </a:pPr>
            <a:r>
              <a:rPr lang="en-US" sz="1400"/>
              <a:t>She is registered with the Commission of Dietetics Registration (CDR)</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285750" indent="-285750">
              <a:lnSpc>
                <a:spcPct val="150000"/>
              </a:lnSpc>
              <a:buFont typeface="Wingdings" panose="05000000000000000000" pitchFamily="2" charset="2"/>
              <a:buChar char="§"/>
            </a:pPr>
            <a:r>
              <a:rPr lang="en-US" sz="1400"/>
              <a:t>She is a qualified health professional who helps</a:t>
            </a:r>
          </a:p>
        </p:txBody>
      </p:sp>
      <p:sp>
        <p:nvSpPr>
          <p:cNvPr id="45" name="Text Placeholder 44">
            <a:extLst>
              <a:ext uri="{FF2B5EF4-FFF2-40B4-BE49-F238E27FC236}">
                <a16:creationId xmlns:a16="http://schemas.microsoft.com/office/drawing/2014/main" id="{F9F58647-DB42-42ED-BAB8-FEA65196304C}"/>
              </a:ext>
            </a:extLst>
          </p:cNvPr>
          <p:cNvSpPr>
            <a:spLocks noGrp="1"/>
          </p:cNvSpPr>
          <p:nvPr>
            <p:ph type="body" sz="quarter" idx="19"/>
          </p:nvPr>
        </p:nvSpPr>
        <p:spPr>
          <a:xfrm>
            <a:off x="9492333" y="4330582"/>
            <a:ext cx="2383972" cy="1549920"/>
          </a:xfrm>
        </p:spPr>
        <p:txBody>
          <a:bodyPr/>
          <a:lstStyle/>
          <a:p>
            <a:pPr marL="285750" indent="-285750">
              <a:lnSpc>
                <a:spcPct val="150000"/>
              </a:lnSpc>
              <a:buFont typeface="Wingdings" panose="05000000000000000000" pitchFamily="2" charset="2"/>
              <a:buChar char="§"/>
            </a:pPr>
            <a:r>
              <a:rPr lang="en-US" sz="1400"/>
              <a:t>She has a license to practice as diet and nutritional consultant.</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4376050" y="4237182"/>
            <a:ext cx="2383972" cy="1549920"/>
          </a:xfrm>
        </p:spPr>
        <p:txBody>
          <a:bodyPr/>
          <a:lstStyle/>
          <a:p>
            <a:pPr marL="285750" indent="-285750">
              <a:lnSpc>
                <a:spcPct val="150000"/>
              </a:lnSpc>
              <a:buFont typeface="Wingdings" panose="05000000000000000000" pitchFamily="2" charset="2"/>
              <a:buChar char="§"/>
            </a:pPr>
            <a:r>
              <a:rPr lang="en-US"/>
              <a:t>T</a:t>
            </a:r>
            <a:r>
              <a:rPr lang="en-US" sz="1400"/>
              <a:t>o promote good health through proper nutrition habits.</a:t>
            </a:r>
          </a:p>
        </p:txBody>
      </p:sp>
      <p:pic>
        <p:nvPicPr>
          <p:cNvPr id="26" name="Picture Placeholder 25" descr="A picture containing person, indoor, window, person&#10;&#10;Description automatically generated">
            <a:extLst>
              <a:ext uri="{FF2B5EF4-FFF2-40B4-BE49-F238E27FC236}">
                <a16:creationId xmlns:a16="http://schemas.microsoft.com/office/drawing/2014/main" id="{22DE7958-BD25-049D-E41A-E5F393293779}"/>
              </a:ext>
            </a:extLst>
          </p:cNvPr>
          <p:cNvPicPr>
            <a:picLocks noGrp="1" noChangeAspect="1"/>
          </p:cNvPicPr>
          <p:nvPr>
            <p:ph type="pic" sz="quarter" idx="13"/>
          </p:nvPr>
        </p:nvPicPr>
        <p:blipFill>
          <a:blip r:embed="rId2"/>
          <a:srcRect l="25419" r="25419"/>
          <a:stretch>
            <a:fillRect/>
          </a:stretch>
        </p:blipFill>
        <p:spPr/>
      </p:pic>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a:t>She is 33 years old beautiful dietitian.</a:t>
            </a:r>
          </a:p>
        </p:txBody>
      </p:sp>
    </p:spTree>
    <p:extLst>
      <p:ext uri="{BB962C8B-B14F-4D97-AF65-F5344CB8AC3E}">
        <p14:creationId xmlns:p14="http://schemas.microsoft.com/office/powerpoint/2010/main" val="30060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a:t>Hannah</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285750" indent="-285750">
              <a:lnSpc>
                <a:spcPct val="150000"/>
              </a:lnSpc>
              <a:buFont typeface="Wingdings" panose="05000000000000000000" pitchFamily="2" charset="2"/>
              <a:buChar char="§"/>
            </a:pPr>
            <a:r>
              <a:rPr lang="en-US" sz="1400"/>
              <a:t>She is a certified Nutritionist .</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004183"/>
            <a:ext cx="2383973" cy="464399"/>
          </a:xfrm>
        </p:spPr>
        <p:txBody>
          <a:bodyPr/>
          <a:lstStyle/>
          <a:p>
            <a:r>
              <a:rPr lang="en-US"/>
              <a:t>nutritionist</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4376050" y="4134451"/>
            <a:ext cx="2383973" cy="1643320"/>
          </a:xfrm>
        </p:spPr>
        <p:txBody>
          <a:bodyPr/>
          <a:lstStyle/>
          <a:p>
            <a:pPr marL="285750" indent="-285750">
              <a:lnSpc>
                <a:spcPct val="150000"/>
              </a:lnSpc>
              <a:buFont typeface="Wingdings" panose="05000000000000000000" pitchFamily="2" charset="2"/>
              <a:buChar char="§"/>
            </a:pPr>
            <a:r>
              <a:rPr lang="en-US" sz="1400"/>
              <a:t>She uses an online health assessments to curate a daily supplement routine tailored needs.</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7159680" y="2149803"/>
            <a:ext cx="2383972" cy="1549920"/>
          </a:xfrm>
        </p:spPr>
        <p:txBody>
          <a:bodyPr/>
          <a:lstStyle/>
          <a:p>
            <a:pPr marL="285750" indent="-285750">
              <a:lnSpc>
                <a:spcPct val="150000"/>
              </a:lnSpc>
              <a:buFont typeface="Wingdings" panose="05000000000000000000" pitchFamily="2" charset="2"/>
              <a:buChar char="§"/>
            </a:pPr>
            <a:r>
              <a:rPr lang="en-US" sz="1400"/>
              <a:t>She works with healthy people to promote healthy eating habits.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9696827" y="2149803"/>
            <a:ext cx="2383972" cy="1549920"/>
          </a:xfrm>
        </p:spPr>
        <p:txBody>
          <a:bodyPr/>
          <a:lstStyle/>
          <a:p>
            <a:pPr marL="285750" indent="-285750">
              <a:lnSpc>
                <a:spcPct val="150000"/>
              </a:lnSpc>
              <a:buFont typeface="Wingdings" panose="05000000000000000000" pitchFamily="2" charset="2"/>
              <a:buChar char="§"/>
            </a:pPr>
            <a:r>
              <a:rPr lang="en-US" sz="1400"/>
              <a:t>She helps in creating awareness to prevent diseases related to nutrient deficiencies.</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7159679" y="4015925"/>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a:t>Hannah is smart enough to understand the people's health condition and helps to get medications, supplements to them.</a:t>
            </a:r>
          </a:p>
        </p:txBody>
      </p:sp>
      <p:pic>
        <p:nvPicPr>
          <p:cNvPr id="5" name="Picture Placeholder 4" descr="A picture containing person, food, wall, indoor&#10;&#10;Description automatically generated">
            <a:extLst>
              <a:ext uri="{FF2B5EF4-FFF2-40B4-BE49-F238E27FC236}">
                <a16:creationId xmlns:a16="http://schemas.microsoft.com/office/drawing/2014/main" id="{4E61C995-F37F-57E7-1144-00CCCCCCCC93}"/>
              </a:ext>
            </a:extLst>
          </p:cNvPr>
          <p:cNvPicPr>
            <a:picLocks noGrp="1" noChangeAspect="1"/>
          </p:cNvPicPr>
          <p:nvPr>
            <p:ph type="pic" sz="quarter" idx="13"/>
          </p:nvPr>
        </p:nvPicPr>
        <p:blipFill rotWithShape="1">
          <a:blip r:embed="rId2"/>
          <a:srcRect l="22870" r="26724" b="-2857"/>
          <a:stretch/>
        </p:blipFill>
        <p:spPr>
          <a:xfrm>
            <a:off x="-1621974" y="0"/>
            <a:ext cx="5738327" cy="7053943"/>
          </a:xfrm>
        </p:spPr>
      </p:pic>
    </p:spTree>
    <p:extLst>
      <p:ext uri="{BB962C8B-B14F-4D97-AF65-F5344CB8AC3E}">
        <p14:creationId xmlns:p14="http://schemas.microsoft.com/office/powerpoint/2010/main" val="308037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970176" y="629019"/>
            <a:ext cx="2746247" cy="604162"/>
          </a:xfrm>
        </p:spPr>
        <p:txBody>
          <a:bodyPr/>
          <a:lstStyle/>
          <a:p>
            <a:r>
              <a:rPr lang="en-US" sz="2800"/>
              <a:t>Agenda:</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304800"/>
            <a:ext cx="4591638" cy="4404860"/>
          </a:xfrm>
        </p:spPr>
        <p:txBody>
          <a:bodyPr/>
          <a:lstStyle/>
          <a:p>
            <a:pPr marL="342900" indent="-342900">
              <a:lnSpc>
                <a:spcPct val="200000"/>
              </a:lnSpc>
              <a:buFont typeface="Wingdings" panose="05000000000000000000" pitchFamily="2" charset="2"/>
              <a:buChar char="ü"/>
            </a:pPr>
            <a:r>
              <a:rPr lang="en-US" sz="1600">
                <a:latin typeface="+mj-lt"/>
              </a:rPr>
              <a:t>TEAM MEMBERS</a:t>
            </a:r>
          </a:p>
          <a:p>
            <a:pPr marL="342900" indent="-342900">
              <a:lnSpc>
                <a:spcPct val="200000"/>
              </a:lnSpc>
              <a:buFont typeface="Wingdings" panose="05000000000000000000" pitchFamily="2" charset="2"/>
              <a:buChar char="ü"/>
            </a:pPr>
            <a:r>
              <a:rPr lang="en-US" sz="1600">
                <a:latin typeface="+mj-lt"/>
              </a:rPr>
              <a:t>PROBLEM STATEMENT</a:t>
            </a:r>
          </a:p>
          <a:p>
            <a:pPr marL="342900" indent="-342900">
              <a:lnSpc>
                <a:spcPct val="200000"/>
              </a:lnSpc>
              <a:buFont typeface="Wingdings" panose="05000000000000000000" pitchFamily="2" charset="2"/>
              <a:buChar char="ü"/>
            </a:pPr>
            <a:r>
              <a:rPr lang="en-US" sz="1600">
                <a:latin typeface="+mj-lt"/>
              </a:rPr>
              <a:t>PROJECT DESCRIPTION</a:t>
            </a:r>
          </a:p>
          <a:p>
            <a:pPr marL="342900" indent="-342900">
              <a:lnSpc>
                <a:spcPct val="200000"/>
              </a:lnSpc>
              <a:buFont typeface="Wingdings" panose="05000000000000000000" pitchFamily="2" charset="2"/>
              <a:buChar char="ü"/>
            </a:pPr>
            <a:r>
              <a:rPr lang="en-US" sz="1600">
                <a:latin typeface="+mj-lt"/>
              </a:rPr>
              <a:t>PERSONAS</a:t>
            </a:r>
          </a:p>
          <a:p>
            <a:pPr marL="342900" indent="-342900">
              <a:lnSpc>
                <a:spcPct val="200000"/>
              </a:lnSpc>
              <a:buFont typeface="Wingdings" panose="05000000000000000000" pitchFamily="2" charset="2"/>
              <a:buChar char="ü"/>
            </a:pPr>
            <a:r>
              <a:rPr lang="en-US" sz="1600">
                <a:latin typeface="+mj-lt"/>
              </a:rPr>
              <a:t>MINIMAL VIABLE PRODUCT (MVP)</a:t>
            </a:r>
          </a:p>
          <a:p>
            <a:pPr marL="342900" indent="-342900">
              <a:lnSpc>
                <a:spcPct val="200000"/>
              </a:lnSpc>
              <a:buFont typeface="Wingdings" panose="05000000000000000000" pitchFamily="2" charset="2"/>
              <a:buChar char="ü"/>
            </a:pPr>
            <a:r>
              <a:rPr lang="en-US" sz="1600">
                <a:latin typeface="+mj-lt"/>
              </a:rPr>
              <a:t>TECHNOLOGIES</a:t>
            </a:r>
          </a:p>
          <a:p>
            <a:pPr marL="342900" indent="-342900">
              <a:lnSpc>
                <a:spcPct val="200000"/>
              </a:lnSpc>
              <a:buFont typeface="Wingdings" panose="05000000000000000000" pitchFamily="2" charset="2"/>
              <a:buChar char="ü"/>
            </a:pPr>
            <a:r>
              <a:rPr lang="en-US" sz="1600">
                <a:latin typeface="+mj-lt"/>
              </a:rPr>
              <a:t>ARCHITECTURE DIAGRAM</a:t>
            </a:r>
          </a:p>
          <a:p>
            <a:pPr marL="342900" indent="-342900">
              <a:lnSpc>
                <a:spcPct val="200000"/>
              </a:lnSpc>
              <a:buFont typeface="Wingdings" panose="05000000000000000000" pitchFamily="2" charset="2"/>
              <a:buChar char="ü"/>
            </a:pPr>
            <a:r>
              <a:rPr lang="en-US" sz="1600">
                <a:latin typeface="+mj-lt"/>
              </a:rPr>
              <a:t>PRODUCT &amp; SPRINT BACKLOG</a:t>
            </a:r>
          </a:p>
          <a:p>
            <a:pPr marL="342900" indent="-342900">
              <a:lnSpc>
                <a:spcPct val="200000"/>
              </a:lnSpc>
              <a:buFont typeface="Wingdings" panose="05000000000000000000" pitchFamily="2" charset="2"/>
              <a:buChar char="ü"/>
            </a:pPr>
            <a:r>
              <a:rPr lang="en-US" sz="1600">
                <a:latin typeface="+mj-lt"/>
              </a:rPr>
              <a:t>METRICS</a:t>
            </a:r>
          </a:p>
          <a:p>
            <a:pPr marL="342900" indent="-342900">
              <a:lnSpc>
                <a:spcPct val="200000"/>
              </a:lnSpc>
              <a:buFont typeface="Wingdings" panose="05000000000000000000" pitchFamily="2" charset="2"/>
              <a:buChar char="ü"/>
            </a:pPr>
            <a:r>
              <a:rPr lang="en-US" sz="1600">
                <a:latin typeface="+mj-lt"/>
              </a:rPr>
              <a:t>RETROSPECTIVE</a:t>
            </a:r>
          </a:p>
        </p:txBody>
      </p:sp>
    </p:spTree>
    <p:extLst>
      <p:ext uri="{BB962C8B-B14F-4D97-AF65-F5344CB8AC3E}">
        <p14:creationId xmlns:p14="http://schemas.microsoft.com/office/powerpoint/2010/main" val="2703902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a:t>ZOE</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342900" indent="-342900">
              <a:lnSpc>
                <a:spcPct val="150000"/>
              </a:lnSpc>
              <a:buFont typeface="Wingdings" panose="05000000000000000000" pitchFamily="2" charset="2"/>
              <a:buChar char="§"/>
            </a:pPr>
            <a:r>
              <a:rPr lang="en-US" sz="1400"/>
              <a:t>Zoe is 24 years old who is suffering from Nutrition Deficiency</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01405" y="1004184"/>
            <a:ext cx="4105477" cy="296198"/>
          </a:xfrm>
        </p:spPr>
        <p:txBody>
          <a:bodyPr/>
          <a:lstStyle/>
          <a:p>
            <a:r>
              <a:rPr lang="en-US"/>
              <a:t>Nutrition deficiency patient</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342900" indent="-342900">
              <a:lnSpc>
                <a:spcPct val="150000"/>
              </a:lnSpc>
              <a:buFont typeface="Wingdings" panose="05000000000000000000" pitchFamily="2" charset="2"/>
              <a:buChar char="§"/>
            </a:pPr>
            <a:r>
              <a:rPr lang="en-US" sz="1400"/>
              <a:t>She need awareness about a good diet and healthy food habits.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4376050" y="4237182"/>
            <a:ext cx="2383972" cy="1549920"/>
          </a:xfrm>
        </p:spPr>
        <p:txBody>
          <a:bodyPr/>
          <a:lstStyle/>
          <a:p>
            <a:pPr marL="342900" indent="-342900">
              <a:lnSpc>
                <a:spcPct val="150000"/>
              </a:lnSpc>
              <a:buFont typeface="Wingdings" panose="05000000000000000000" pitchFamily="2" charset="2"/>
              <a:buChar char="§"/>
            </a:pPr>
            <a:r>
              <a:rPr lang="en-US" sz="1400"/>
              <a:t>She needs treatments including supplementation, change in diet, lifestyle and eating disorders.</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1400"/>
              <a:t>She has signs of B12 and suffering from dry skin, severe hair fall and brittle nails.</a:t>
            </a:r>
          </a:p>
        </p:txBody>
      </p:sp>
      <p:pic>
        <p:nvPicPr>
          <p:cNvPr id="5" name="Picture Placeholder 4" descr="A picture containing person&#10;&#10;Description automatically generated">
            <a:extLst>
              <a:ext uri="{FF2B5EF4-FFF2-40B4-BE49-F238E27FC236}">
                <a16:creationId xmlns:a16="http://schemas.microsoft.com/office/drawing/2014/main" id="{18FC276C-BDFA-0029-12F3-2FE0160D080B}"/>
              </a:ext>
            </a:extLst>
          </p:cNvPr>
          <p:cNvPicPr>
            <a:picLocks noGrp="1" noChangeAspect="1"/>
          </p:cNvPicPr>
          <p:nvPr>
            <p:ph type="pic" sz="quarter" idx="13"/>
          </p:nvPr>
        </p:nvPicPr>
        <p:blipFill>
          <a:blip r:embed="rId2"/>
          <a:srcRect l="33961" r="33961"/>
          <a:stretch>
            <a:fillRect/>
          </a:stretch>
        </p:blipFill>
        <p:spPr>
          <a:xfrm>
            <a:off x="0" y="0"/>
            <a:ext cx="4212764" cy="6858000"/>
          </a:xfrm>
        </p:spPr>
      </p:pic>
    </p:spTree>
    <p:extLst>
      <p:ext uri="{BB962C8B-B14F-4D97-AF65-F5344CB8AC3E}">
        <p14:creationId xmlns:p14="http://schemas.microsoft.com/office/powerpoint/2010/main" val="373478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a:t>Ryan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285750" indent="-285750">
              <a:lnSpc>
                <a:spcPct val="150000"/>
              </a:lnSpc>
              <a:buFont typeface="Wingdings" panose="05000000000000000000" pitchFamily="2" charset="2"/>
              <a:buChar char="§"/>
            </a:pPr>
            <a:r>
              <a:rPr lang="en-US"/>
              <a:t>Ryan is a successful personal trainer in one of the best gyms.</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01405" y="992877"/>
            <a:ext cx="2383973" cy="464399"/>
          </a:xfrm>
        </p:spPr>
        <p:txBody>
          <a:bodyPr/>
          <a:lstStyle/>
          <a:p>
            <a:r>
              <a:rPr lang="en-US"/>
              <a:t>Gym trainer</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6848663" y="4237182"/>
            <a:ext cx="2383973" cy="1549920"/>
          </a:xfrm>
        </p:spPr>
        <p:txBody>
          <a:bodyPr/>
          <a:lstStyle/>
          <a:p>
            <a:pPr marL="285750" indent="-285750">
              <a:lnSpc>
                <a:spcPct val="150000"/>
              </a:lnSpc>
              <a:buFont typeface="Wingdings" panose="05000000000000000000" pitchFamily="2" charset="2"/>
              <a:buChar char="§"/>
            </a:pPr>
            <a:r>
              <a:rPr lang="en-US"/>
              <a:t>So, he make an individual diet plan for his clients.</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285750" indent="-285750">
              <a:lnSpc>
                <a:spcPct val="150000"/>
              </a:lnSpc>
              <a:buFont typeface="Wingdings" panose="05000000000000000000" pitchFamily="2" charset="2"/>
              <a:buChar char="§"/>
            </a:pPr>
            <a:r>
              <a:rPr lang="en-US"/>
              <a:t>He helps his client to reach their individual goals.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4376050" y="4237182"/>
            <a:ext cx="2383972" cy="1549920"/>
          </a:xfrm>
        </p:spPr>
        <p:txBody>
          <a:bodyPr/>
          <a:lstStyle/>
          <a:p>
            <a:pPr marL="285750" indent="-285750">
              <a:lnSpc>
                <a:spcPct val="150000"/>
              </a:lnSpc>
              <a:buFont typeface="Wingdings" panose="05000000000000000000" pitchFamily="2" charset="2"/>
              <a:buChar char="§"/>
            </a:pPr>
            <a:r>
              <a:rPr lang="en-US"/>
              <a:t>Ryan knows having the right mix of calories and macros from whole foods is most important.</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a:t>He have a good knowledge about what his clients eat is as important as their training regimen.</a:t>
            </a:r>
          </a:p>
        </p:txBody>
      </p:sp>
      <p:pic>
        <p:nvPicPr>
          <p:cNvPr id="5" name="Picture Placeholder 4" descr="A person lifting weights&#10;&#10;Description automatically generated with low confidence">
            <a:extLst>
              <a:ext uri="{FF2B5EF4-FFF2-40B4-BE49-F238E27FC236}">
                <a16:creationId xmlns:a16="http://schemas.microsoft.com/office/drawing/2014/main" id="{A418C175-3BB2-E48E-5586-B5C75489BBF1}"/>
              </a:ext>
            </a:extLst>
          </p:cNvPr>
          <p:cNvPicPr>
            <a:picLocks noGrp="1" noChangeAspect="1"/>
          </p:cNvPicPr>
          <p:nvPr>
            <p:ph type="pic" sz="quarter" idx="13"/>
          </p:nvPr>
        </p:nvPicPr>
        <p:blipFill>
          <a:blip r:embed="rId2"/>
          <a:srcRect l="21389" r="21389"/>
          <a:stretch>
            <a:fillRect/>
          </a:stretch>
        </p:blipFill>
        <p:spPr/>
      </p:pic>
    </p:spTree>
    <p:extLst>
      <p:ext uri="{BB962C8B-B14F-4D97-AF65-F5344CB8AC3E}">
        <p14:creationId xmlns:p14="http://schemas.microsoft.com/office/powerpoint/2010/main" val="99232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a:t>grace</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285750" indent="-285750">
              <a:lnSpc>
                <a:spcPct val="150000"/>
              </a:lnSpc>
              <a:buFont typeface="Wingdings" panose="05000000000000000000" pitchFamily="2" charset="2"/>
              <a:buChar char="§"/>
            </a:pPr>
            <a:r>
              <a:rPr lang="en-US" sz="1400"/>
              <a:t>Grace is 22 year - young and an upcoming model.</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004183"/>
            <a:ext cx="2383973" cy="464399"/>
          </a:xfrm>
        </p:spPr>
        <p:txBody>
          <a:bodyPr/>
          <a:lstStyle/>
          <a:p>
            <a:r>
              <a:rPr lang="en-US"/>
              <a:t>MODEL</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6848663" y="4237182"/>
            <a:ext cx="2383973" cy="1549920"/>
          </a:xfrm>
        </p:spPr>
        <p:txBody>
          <a:bodyPr/>
          <a:lstStyle/>
          <a:p>
            <a:pPr marL="285750" indent="-285750">
              <a:lnSpc>
                <a:spcPct val="150000"/>
              </a:lnSpc>
              <a:buFont typeface="Wingdings" panose="05000000000000000000" pitchFamily="2" charset="2"/>
              <a:buChar char="§"/>
            </a:pPr>
            <a:r>
              <a:rPr lang="en-US" sz="1400"/>
              <a:t>She follows a proper diet provided by her trainer.</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285750" indent="-285750">
              <a:lnSpc>
                <a:spcPct val="150000"/>
              </a:lnSpc>
              <a:buFont typeface="Wingdings" panose="05000000000000000000" pitchFamily="2" charset="2"/>
              <a:buChar char="§"/>
            </a:pPr>
            <a:r>
              <a:rPr lang="en-US" sz="1400"/>
              <a:t>She is very much concerned about the food she eats.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4376050" y="4237182"/>
            <a:ext cx="2383972" cy="1549920"/>
          </a:xfrm>
        </p:spPr>
        <p:txBody>
          <a:bodyPr/>
          <a:lstStyle/>
          <a:p>
            <a:pPr marL="285750" indent="-285750">
              <a:lnSpc>
                <a:spcPct val="150000"/>
              </a:lnSpc>
              <a:buFont typeface="Wingdings" panose="05000000000000000000" pitchFamily="2" charset="2"/>
              <a:buChar char="§"/>
            </a:pPr>
            <a:r>
              <a:rPr lang="en-US" sz="1400"/>
              <a:t>She spends 2 hours a day in gym.</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400"/>
              <a:t>Grace loves to be active and physically fit.</a:t>
            </a:r>
          </a:p>
        </p:txBody>
      </p:sp>
      <p:pic>
        <p:nvPicPr>
          <p:cNvPr id="5" name="Picture Placeholder 4" descr="A person lifting weights&#10;&#10;Description automatically generated with low confidence">
            <a:extLst>
              <a:ext uri="{FF2B5EF4-FFF2-40B4-BE49-F238E27FC236}">
                <a16:creationId xmlns:a16="http://schemas.microsoft.com/office/drawing/2014/main" id="{2D893C86-8318-744C-F3B1-D168B39C149B}"/>
              </a:ext>
            </a:extLst>
          </p:cNvPr>
          <p:cNvPicPr>
            <a:picLocks noGrp="1" noChangeAspect="1"/>
          </p:cNvPicPr>
          <p:nvPr>
            <p:ph type="pic" sz="quarter" idx="13"/>
          </p:nvPr>
        </p:nvPicPr>
        <p:blipFill rotWithShape="1">
          <a:blip r:embed="rId2"/>
          <a:srcRect l="11168" t="1361" r="55708" b="-1361"/>
          <a:stretch/>
        </p:blipFill>
        <p:spPr>
          <a:xfrm>
            <a:off x="3108" y="0"/>
            <a:ext cx="4038600" cy="6858000"/>
          </a:xfrm>
        </p:spPr>
      </p:pic>
    </p:spTree>
    <p:extLst>
      <p:ext uri="{BB962C8B-B14F-4D97-AF65-F5344CB8AC3E}">
        <p14:creationId xmlns:p14="http://schemas.microsoft.com/office/powerpoint/2010/main" val="611737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6878C9-4F9D-CF6B-72AB-54C452029FA9}"/>
              </a:ext>
            </a:extLst>
          </p:cNvPr>
          <p:cNvSpPr txBox="1"/>
          <p:nvPr/>
        </p:nvSpPr>
        <p:spPr>
          <a:xfrm>
            <a:off x="3324226" y="3333750"/>
            <a:ext cx="6029324" cy="3046988"/>
          </a:xfrm>
          <a:prstGeom prst="rect">
            <a:avLst/>
          </a:prstGeom>
          <a:noFill/>
          <a:ln w="28575">
            <a:solidFill>
              <a:schemeClr val="bg1"/>
            </a:solidFill>
          </a:ln>
        </p:spPr>
        <p:txBody>
          <a:bodyPr wrap="square">
            <a:spAutoFit/>
          </a:bodyPr>
          <a:lstStyle/>
          <a:p>
            <a:pPr algn="ctr"/>
            <a:endParaRPr lang="en-US" sz="4800">
              <a:solidFill>
                <a:schemeClr val="bg1"/>
              </a:solidFill>
              <a:latin typeface="+mj-lt"/>
            </a:endParaRPr>
          </a:p>
          <a:p>
            <a:pPr algn="ctr"/>
            <a:r>
              <a:rPr lang="en-US" sz="4800">
                <a:solidFill>
                  <a:schemeClr val="bg1"/>
                </a:solidFill>
                <a:latin typeface="+mj-lt"/>
              </a:rPr>
              <a:t>MINIMAL VIABLE PRODUCT</a:t>
            </a:r>
          </a:p>
          <a:p>
            <a:pPr algn="ctr"/>
            <a:endParaRPr lang="en-US" sz="4800">
              <a:solidFill>
                <a:schemeClr val="bg1"/>
              </a:solidFill>
              <a:latin typeface="+mj-lt"/>
            </a:endParaRPr>
          </a:p>
        </p:txBody>
      </p:sp>
      <p:pic>
        <p:nvPicPr>
          <p:cNvPr id="6" name="Picture 5" descr="A picture containing text, clipart&#10;&#10;Description automatically generated">
            <a:extLst>
              <a:ext uri="{FF2B5EF4-FFF2-40B4-BE49-F238E27FC236}">
                <a16:creationId xmlns:a16="http://schemas.microsoft.com/office/drawing/2014/main" id="{16743D59-4B0B-85E4-A4F9-2FB4675C7747}"/>
              </a:ext>
            </a:extLst>
          </p:cNvPr>
          <p:cNvPicPr>
            <a:picLocks noChangeAspect="1"/>
          </p:cNvPicPr>
          <p:nvPr/>
        </p:nvPicPr>
        <p:blipFill rotWithShape="1">
          <a:blip r:embed="rId2"/>
          <a:srcRect t="-1" r="-235" b="-1509"/>
          <a:stretch/>
        </p:blipFill>
        <p:spPr>
          <a:xfrm>
            <a:off x="0" y="0"/>
            <a:ext cx="12298777" cy="2752725"/>
          </a:xfrm>
          <a:prstGeom prst="rect">
            <a:avLst/>
          </a:prstGeom>
        </p:spPr>
      </p:pic>
    </p:spTree>
    <p:extLst>
      <p:ext uri="{BB962C8B-B14F-4D97-AF65-F5344CB8AC3E}">
        <p14:creationId xmlns:p14="http://schemas.microsoft.com/office/powerpoint/2010/main" val="727411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BA94D88-EA43-5380-20C2-E7A3DC3757DB}"/>
              </a:ext>
            </a:extLst>
          </p:cNvPr>
          <p:cNvSpPr txBox="1"/>
          <p:nvPr/>
        </p:nvSpPr>
        <p:spPr>
          <a:xfrm>
            <a:off x="586740" y="482456"/>
            <a:ext cx="11018520" cy="5893088"/>
          </a:xfrm>
          <a:prstGeom prst="rect">
            <a:avLst/>
          </a:prstGeom>
          <a:noFill/>
        </p:spPr>
        <p:txBody>
          <a:bodyPr wrap="square">
            <a:spAutoFit/>
          </a:bodyPr>
          <a:lstStyle/>
          <a:p>
            <a:pPr marL="342900" indent="-342900">
              <a:lnSpc>
                <a:spcPct val="200000"/>
              </a:lnSpc>
              <a:buFont typeface="Wingdings" panose="05000000000000000000" pitchFamily="2" charset="2"/>
              <a:buChar char="§"/>
            </a:pPr>
            <a:r>
              <a:rPr lang="en-US" sz="2400">
                <a:solidFill>
                  <a:schemeClr val="bg1"/>
                </a:solidFill>
                <a:latin typeface="+mj-lt"/>
              </a:rPr>
              <a:t>Our project operates on a </a:t>
            </a:r>
            <a:r>
              <a:rPr lang="en-US" sz="2400" b="1">
                <a:solidFill>
                  <a:schemeClr val="bg1"/>
                </a:solidFill>
                <a:latin typeface="+mj-lt"/>
              </a:rPr>
              <a:t>freemium model</a:t>
            </a:r>
            <a:r>
              <a:rPr lang="en-US" sz="2400">
                <a:solidFill>
                  <a:schemeClr val="bg1"/>
                </a:solidFill>
                <a:latin typeface="+mj-lt"/>
              </a:rPr>
              <a:t>, providing nutritional and fitness advice from nutritionists and fitness coaches. </a:t>
            </a:r>
          </a:p>
          <a:p>
            <a:pPr marL="342900" indent="-342900">
              <a:lnSpc>
                <a:spcPct val="200000"/>
              </a:lnSpc>
              <a:buFont typeface="Wingdings" panose="05000000000000000000" pitchFamily="2" charset="2"/>
              <a:buChar char="§"/>
            </a:pPr>
            <a:r>
              <a:rPr lang="en-US" sz="2400">
                <a:solidFill>
                  <a:schemeClr val="bg1"/>
                </a:solidFill>
                <a:latin typeface="+mj-lt"/>
              </a:rPr>
              <a:t>It is a basic, launchable version of the product that supports minimal yet must-have features which define its value proposition. </a:t>
            </a:r>
          </a:p>
          <a:p>
            <a:pPr marL="342900" indent="-342900">
              <a:lnSpc>
                <a:spcPct val="200000"/>
              </a:lnSpc>
              <a:buFont typeface="Wingdings" panose="05000000000000000000" pitchFamily="2" charset="2"/>
              <a:buChar char="§"/>
            </a:pPr>
            <a:r>
              <a:rPr lang="en-US" sz="2400">
                <a:solidFill>
                  <a:schemeClr val="bg1"/>
                </a:solidFill>
                <a:latin typeface="+mj-lt"/>
              </a:rPr>
              <a:t>It is built with the intent to enable faster time to market, attract early adopters, and achieve product-market fit from early on.</a:t>
            </a:r>
          </a:p>
          <a:p>
            <a:pPr marL="342900" indent="-342900">
              <a:lnSpc>
                <a:spcPct val="200000"/>
              </a:lnSpc>
              <a:buFont typeface="Wingdings" panose="05000000000000000000" pitchFamily="2" charset="2"/>
              <a:buChar char="§"/>
            </a:pPr>
            <a:r>
              <a:rPr lang="en-US" sz="2400">
                <a:solidFill>
                  <a:schemeClr val="bg1"/>
                </a:solidFill>
                <a:latin typeface="+mj-lt"/>
              </a:rPr>
              <a:t>Its development requires careful planning and a customer-focused mindset. </a:t>
            </a:r>
          </a:p>
        </p:txBody>
      </p:sp>
    </p:spTree>
    <p:extLst>
      <p:ext uri="{BB962C8B-B14F-4D97-AF65-F5344CB8AC3E}">
        <p14:creationId xmlns:p14="http://schemas.microsoft.com/office/powerpoint/2010/main" val="1564153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B4EC531F-78DC-6EE0-253C-8D89EF995637}"/>
              </a:ext>
            </a:extLst>
          </p:cNvPr>
          <p:cNvPicPr>
            <a:picLocks noChangeAspect="1"/>
          </p:cNvPicPr>
          <p:nvPr/>
        </p:nvPicPr>
        <p:blipFill rotWithShape="1">
          <a:blip r:embed="rId2">
            <a:extLst>
              <a:ext uri="{28A0092B-C50C-407E-A947-70E740481C1C}">
                <a14:useLocalDpi xmlns:a14="http://schemas.microsoft.com/office/drawing/2010/main" val="0"/>
              </a:ext>
            </a:extLst>
          </a:blip>
          <a:srcRect l="1" r="134" b="14978"/>
          <a:stretch/>
        </p:blipFill>
        <p:spPr>
          <a:xfrm>
            <a:off x="0" y="1458436"/>
            <a:ext cx="3450713" cy="1431521"/>
          </a:xfrm>
          <a:prstGeom prst="rect">
            <a:avLst/>
          </a:prstGeom>
        </p:spPr>
      </p:pic>
      <p:pic>
        <p:nvPicPr>
          <p:cNvPr id="4" name="Picture 3">
            <a:extLst>
              <a:ext uri="{FF2B5EF4-FFF2-40B4-BE49-F238E27FC236}">
                <a16:creationId xmlns:a16="http://schemas.microsoft.com/office/drawing/2014/main" id="{4974F780-08B0-8B74-41AB-4440EF31D509}"/>
              </a:ext>
            </a:extLst>
          </p:cNvPr>
          <p:cNvPicPr>
            <a:picLocks noChangeAspect="1"/>
          </p:cNvPicPr>
          <p:nvPr/>
        </p:nvPicPr>
        <p:blipFill rotWithShape="1">
          <a:blip r:embed="rId3">
            <a:extLst>
              <a:ext uri="{28A0092B-C50C-407E-A947-70E740481C1C}">
                <a14:useLocalDpi xmlns:a14="http://schemas.microsoft.com/office/drawing/2010/main" val="0"/>
              </a:ext>
            </a:extLst>
          </a:blip>
          <a:srcRect l="15852" r="14641"/>
          <a:stretch/>
        </p:blipFill>
        <p:spPr>
          <a:xfrm>
            <a:off x="7211008" y="1366451"/>
            <a:ext cx="2080726" cy="1567062"/>
          </a:xfrm>
          <a:prstGeom prst="rect">
            <a:avLst/>
          </a:prstGeom>
        </p:spPr>
      </p:pic>
      <p:pic>
        <p:nvPicPr>
          <p:cNvPr id="6" name="Picture 5">
            <a:extLst>
              <a:ext uri="{FF2B5EF4-FFF2-40B4-BE49-F238E27FC236}">
                <a16:creationId xmlns:a16="http://schemas.microsoft.com/office/drawing/2014/main" id="{A2911A27-DB47-F38B-8530-030CD15A3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519" y="798147"/>
            <a:ext cx="2794816" cy="1976207"/>
          </a:xfrm>
          <a:prstGeom prst="rect">
            <a:avLst/>
          </a:prstGeom>
        </p:spPr>
      </p:pic>
      <p:sp>
        <p:nvSpPr>
          <p:cNvPr id="9" name="TextBox 8">
            <a:extLst>
              <a:ext uri="{FF2B5EF4-FFF2-40B4-BE49-F238E27FC236}">
                <a16:creationId xmlns:a16="http://schemas.microsoft.com/office/drawing/2014/main" id="{4E4F24A1-3552-6493-E769-B8FC6B5DC36F}"/>
              </a:ext>
            </a:extLst>
          </p:cNvPr>
          <p:cNvSpPr txBox="1"/>
          <p:nvPr/>
        </p:nvSpPr>
        <p:spPr>
          <a:xfrm>
            <a:off x="111161" y="256518"/>
            <a:ext cx="4693298" cy="707886"/>
          </a:xfrm>
          <a:prstGeom prst="rect">
            <a:avLst/>
          </a:prstGeom>
          <a:noFill/>
        </p:spPr>
        <p:txBody>
          <a:bodyPr wrap="square">
            <a:spAutoFit/>
          </a:bodyPr>
          <a:lstStyle/>
          <a:p>
            <a:pPr algn="ctr"/>
            <a:r>
              <a:rPr lang="en-US" sz="4000" b="1">
                <a:latin typeface="+mj-lt"/>
              </a:rPr>
              <a:t>TECHNOLOGIES</a:t>
            </a:r>
          </a:p>
        </p:txBody>
      </p:sp>
      <p:pic>
        <p:nvPicPr>
          <p:cNvPr id="13" name="Picture 12" descr="Shape&#10;&#10;Description automatically generated with medium confidence">
            <a:extLst>
              <a:ext uri="{FF2B5EF4-FFF2-40B4-BE49-F238E27FC236}">
                <a16:creationId xmlns:a16="http://schemas.microsoft.com/office/drawing/2014/main" id="{79CB8646-9D9B-748F-3BE5-F5493FB6AC3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030477" y="1072579"/>
            <a:ext cx="2989735" cy="1720623"/>
          </a:xfrm>
          <a:prstGeom prst="rect">
            <a:avLst/>
          </a:prstGeom>
        </p:spPr>
      </p:pic>
      <p:pic>
        <p:nvPicPr>
          <p:cNvPr id="16" name="Picture 15" descr="Icon&#10;&#10;Description automatically generated">
            <a:extLst>
              <a:ext uri="{FF2B5EF4-FFF2-40B4-BE49-F238E27FC236}">
                <a16:creationId xmlns:a16="http://schemas.microsoft.com/office/drawing/2014/main" id="{FA52A11E-2416-3573-5E5E-0799F847A9E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225945" y="3165016"/>
            <a:ext cx="3285182" cy="1723375"/>
          </a:xfrm>
          <a:prstGeom prst="rect">
            <a:avLst/>
          </a:prstGeom>
        </p:spPr>
      </p:pic>
      <p:pic>
        <p:nvPicPr>
          <p:cNvPr id="19" name="Picture 18" descr="Logo&#10;&#10;Description automatically generated with low confidence">
            <a:extLst>
              <a:ext uri="{FF2B5EF4-FFF2-40B4-BE49-F238E27FC236}">
                <a16:creationId xmlns:a16="http://schemas.microsoft.com/office/drawing/2014/main" id="{795513D4-BE56-0BB8-4897-89196B951FAE}"/>
              </a:ext>
            </a:extLst>
          </p:cNvPr>
          <p:cNvPicPr>
            <a:picLocks noChangeAspect="1"/>
          </p:cNvPicPr>
          <p:nvPr/>
        </p:nvPicPr>
        <p:blipFill rotWithShape="1">
          <a:blip r:embed="rId9"/>
          <a:srcRect t="27421" b="20359"/>
          <a:stretch/>
        </p:blipFill>
        <p:spPr>
          <a:xfrm>
            <a:off x="275417" y="4888391"/>
            <a:ext cx="3971925" cy="1555612"/>
          </a:xfrm>
          <a:prstGeom prst="rect">
            <a:avLst/>
          </a:prstGeom>
        </p:spPr>
      </p:pic>
      <p:pic>
        <p:nvPicPr>
          <p:cNvPr id="21" name="Picture 20" descr="Logo&#10;&#10;Description automatically generated">
            <a:extLst>
              <a:ext uri="{FF2B5EF4-FFF2-40B4-BE49-F238E27FC236}">
                <a16:creationId xmlns:a16="http://schemas.microsoft.com/office/drawing/2014/main" id="{D5EB18FD-F155-F669-5233-55A8A8906260}"/>
              </a:ext>
            </a:extLst>
          </p:cNvPr>
          <p:cNvPicPr>
            <a:picLocks noChangeAspect="1"/>
          </p:cNvPicPr>
          <p:nvPr/>
        </p:nvPicPr>
        <p:blipFill rotWithShape="1">
          <a:blip r:embed="rId10"/>
          <a:srcRect l="23028" t="23222" r="27339" b="24283"/>
          <a:stretch/>
        </p:blipFill>
        <p:spPr>
          <a:xfrm>
            <a:off x="4365920" y="4866778"/>
            <a:ext cx="3285182" cy="1379355"/>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04F4A15D-759F-63D0-3432-620EA330901A}"/>
              </a:ext>
            </a:extLst>
          </p:cNvPr>
          <p:cNvPicPr>
            <a:picLocks noChangeAspect="1"/>
          </p:cNvPicPr>
          <p:nvPr/>
        </p:nvPicPr>
        <p:blipFill>
          <a:blip r:embed="rId11"/>
          <a:stretch>
            <a:fillRect/>
          </a:stretch>
        </p:blipFill>
        <p:spPr>
          <a:xfrm>
            <a:off x="410597" y="3022179"/>
            <a:ext cx="3689198" cy="1844599"/>
          </a:xfrm>
          <a:prstGeom prst="rect">
            <a:avLst/>
          </a:prstGeom>
        </p:spPr>
      </p:pic>
      <p:pic>
        <p:nvPicPr>
          <p:cNvPr id="25" name="Picture 24" descr="Logo, company name&#10;&#10;Description automatically generated">
            <a:extLst>
              <a:ext uri="{FF2B5EF4-FFF2-40B4-BE49-F238E27FC236}">
                <a16:creationId xmlns:a16="http://schemas.microsoft.com/office/drawing/2014/main" id="{A9B8F432-6114-D3F5-2AEA-5548FCA0782D}"/>
              </a:ext>
            </a:extLst>
          </p:cNvPr>
          <p:cNvPicPr>
            <a:picLocks noChangeAspect="1"/>
          </p:cNvPicPr>
          <p:nvPr/>
        </p:nvPicPr>
        <p:blipFill rotWithShape="1">
          <a:blip r:embed="rId12"/>
          <a:srcRect l="10715" t="487" r="12024" b="12642"/>
          <a:stretch/>
        </p:blipFill>
        <p:spPr>
          <a:xfrm>
            <a:off x="4453409" y="3429163"/>
            <a:ext cx="3285182" cy="1247667"/>
          </a:xfrm>
          <a:prstGeom prst="rect">
            <a:avLst/>
          </a:prstGeom>
        </p:spPr>
      </p:pic>
    </p:spTree>
    <p:extLst>
      <p:ext uri="{BB962C8B-B14F-4D97-AF65-F5344CB8AC3E}">
        <p14:creationId xmlns:p14="http://schemas.microsoft.com/office/powerpoint/2010/main" val="27005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B004CF6-BE73-E761-D8AC-810BDEBCA2B8}"/>
              </a:ext>
            </a:extLst>
          </p:cNvPr>
          <p:cNvPicPr>
            <a:picLocks noChangeAspect="1"/>
          </p:cNvPicPr>
          <p:nvPr/>
        </p:nvPicPr>
        <p:blipFill rotWithShape="1">
          <a:blip r:embed="rId2"/>
          <a:srcRect b="443"/>
          <a:stretch/>
        </p:blipFill>
        <p:spPr>
          <a:xfrm>
            <a:off x="20" y="1690807"/>
            <a:ext cx="12191980" cy="5238156"/>
          </a:xfrm>
          <a:prstGeom prst="rect">
            <a:avLst/>
          </a:prstGeom>
          <a:noFill/>
        </p:spPr>
      </p:pic>
      <p:sp>
        <p:nvSpPr>
          <p:cNvPr id="5" name="TextBox 4">
            <a:extLst>
              <a:ext uri="{FF2B5EF4-FFF2-40B4-BE49-F238E27FC236}">
                <a16:creationId xmlns:a16="http://schemas.microsoft.com/office/drawing/2014/main" id="{9D8DC4F2-773C-0958-36C5-80F23964ABA3}"/>
              </a:ext>
            </a:extLst>
          </p:cNvPr>
          <p:cNvSpPr txBox="1"/>
          <p:nvPr/>
        </p:nvSpPr>
        <p:spPr>
          <a:xfrm>
            <a:off x="184280" y="244257"/>
            <a:ext cx="5040863" cy="1446550"/>
          </a:xfrm>
          <a:prstGeom prst="rect">
            <a:avLst/>
          </a:prstGeom>
          <a:noFill/>
          <a:ln w="19050">
            <a:solidFill>
              <a:schemeClr val="tx1"/>
            </a:solidFill>
          </a:ln>
        </p:spPr>
        <p:txBody>
          <a:bodyPr wrap="square">
            <a:spAutoFit/>
          </a:bodyPr>
          <a:lstStyle/>
          <a:p>
            <a:pPr algn="ctr"/>
            <a:r>
              <a:rPr lang="en-US" sz="4400">
                <a:latin typeface="+mj-lt"/>
              </a:rPr>
              <a:t>ARCHITECTURAL</a:t>
            </a:r>
          </a:p>
          <a:p>
            <a:pPr algn="ctr"/>
            <a:r>
              <a:rPr lang="en-US" sz="4400">
                <a:latin typeface="+mj-lt"/>
              </a:rPr>
              <a:t>DIAGRAM</a:t>
            </a:r>
          </a:p>
        </p:txBody>
      </p:sp>
    </p:spTree>
    <p:extLst>
      <p:ext uri="{BB962C8B-B14F-4D97-AF65-F5344CB8AC3E}">
        <p14:creationId xmlns:p14="http://schemas.microsoft.com/office/powerpoint/2010/main" val="1689381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ock, screenshot&#10;&#10;Description automatically generated">
            <a:extLst>
              <a:ext uri="{FF2B5EF4-FFF2-40B4-BE49-F238E27FC236}">
                <a16:creationId xmlns:a16="http://schemas.microsoft.com/office/drawing/2014/main" id="{A1347C12-01CD-4DEE-BCC5-8FBCBB8B471A}"/>
              </a:ext>
            </a:extLst>
          </p:cNvPr>
          <p:cNvPicPr>
            <a:picLocks noChangeAspect="1"/>
          </p:cNvPicPr>
          <p:nvPr/>
        </p:nvPicPr>
        <p:blipFill rotWithShape="1">
          <a:blip r:embed="rId2">
            <a:extLst>
              <a:ext uri="{28A0092B-C50C-407E-A947-70E740481C1C}">
                <a14:useLocalDpi xmlns:a14="http://schemas.microsoft.com/office/drawing/2010/main" val="0"/>
              </a:ext>
            </a:extLst>
          </a:blip>
          <a:srcRect t="18817" r="1" b="4145"/>
          <a:stretch/>
        </p:blipFill>
        <p:spPr>
          <a:xfrm>
            <a:off x="-4282" y="3030359"/>
            <a:ext cx="12196282" cy="2442906"/>
          </a:xfrm>
          <a:prstGeom prst="rect">
            <a:avLst/>
          </a:prstGeom>
          <a:noFill/>
        </p:spPr>
      </p:pic>
      <p:sp>
        <p:nvSpPr>
          <p:cNvPr id="3" name="TextBox 2">
            <a:extLst>
              <a:ext uri="{FF2B5EF4-FFF2-40B4-BE49-F238E27FC236}">
                <a16:creationId xmlns:a16="http://schemas.microsoft.com/office/drawing/2014/main" id="{77B5C7BA-1086-A826-D36D-17ABBF159E38}"/>
              </a:ext>
            </a:extLst>
          </p:cNvPr>
          <p:cNvSpPr txBox="1"/>
          <p:nvPr/>
        </p:nvSpPr>
        <p:spPr>
          <a:xfrm flipH="1">
            <a:off x="961982" y="657227"/>
            <a:ext cx="10626638" cy="769441"/>
          </a:xfrm>
          <a:prstGeom prst="rect">
            <a:avLst/>
          </a:prstGeom>
          <a:noFill/>
          <a:ln>
            <a:solidFill>
              <a:schemeClr val="tx1"/>
            </a:solidFill>
          </a:ln>
        </p:spPr>
        <p:txBody>
          <a:bodyPr wrap="square" rtlCol="0">
            <a:spAutoFit/>
          </a:bodyPr>
          <a:lstStyle/>
          <a:p>
            <a:r>
              <a:rPr lang="en-US" sz="4400">
                <a:latin typeface="+mj-lt"/>
              </a:rPr>
              <a:t>SEQUENCE ARCHITECTURAL DIAGRAM</a:t>
            </a:r>
          </a:p>
        </p:txBody>
      </p:sp>
    </p:spTree>
    <p:extLst>
      <p:ext uri="{BB962C8B-B14F-4D97-AF65-F5344CB8AC3E}">
        <p14:creationId xmlns:p14="http://schemas.microsoft.com/office/powerpoint/2010/main" val="2225085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llo&#10;hA picture containing hanger">
            <a:extLst>
              <a:ext uri="{FF2B5EF4-FFF2-40B4-BE49-F238E27FC236}">
                <a16:creationId xmlns:a16="http://schemas.microsoft.com/office/drawing/2014/main" id="{9C77830B-4A00-AFA0-BD25-54924C5C2928}"/>
              </a:ext>
            </a:extLst>
          </p:cNvPr>
          <p:cNvPicPr>
            <a:picLocks noChangeAspect="1"/>
          </p:cNvPicPr>
          <p:nvPr/>
        </p:nvPicPr>
        <p:blipFill rotWithShape="1">
          <a:blip r:embed="rId2"/>
          <a:srcRect l="-1018" t="-3158" r="3198" b="3290"/>
          <a:stretch/>
        </p:blipFill>
        <p:spPr>
          <a:xfrm>
            <a:off x="1" y="-16982"/>
            <a:ext cx="6096000" cy="6874982"/>
          </a:xfrm>
          <a:prstGeom prst="rect">
            <a:avLst/>
          </a:prstGeom>
          <a:solidFill>
            <a:schemeClr val="bg1"/>
          </a:solidFill>
        </p:spPr>
      </p:pic>
      <p:sp>
        <p:nvSpPr>
          <p:cNvPr id="4" name="TextBox 3">
            <a:extLst>
              <a:ext uri="{FF2B5EF4-FFF2-40B4-BE49-F238E27FC236}">
                <a16:creationId xmlns:a16="http://schemas.microsoft.com/office/drawing/2014/main" id="{93B64968-FADB-A577-B4AC-D55C031E58F2}"/>
              </a:ext>
            </a:extLst>
          </p:cNvPr>
          <p:cNvSpPr txBox="1"/>
          <p:nvPr/>
        </p:nvSpPr>
        <p:spPr>
          <a:xfrm>
            <a:off x="6783356" y="1784208"/>
            <a:ext cx="4376290" cy="3046988"/>
          </a:xfrm>
          <a:prstGeom prst="rect">
            <a:avLst/>
          </a:prstGeom>
          <a:noFill/>
          <a:ln w="28575">
            <a:solidFill>
              <a:schemeClr val="bg1"/>
            </a:solidFill>
          </a:ln>
        </p:spPr>
        <p:txBody>
          <a:bodyPr wrap="square">
            <a:spAutoFit/>
          </a:bodyPr>
          <a:lstStyle/>
          <a:p>
            <a:pPr algn="ctr"/>
            <a:endParaRPr lang="en-US" sz="4800">
              <a:solidFill>
                <a:schemeClr val="bg1"/>
              </a:solidFill>
              <a:latin typeface="+mj-lt"/>
            </a:endParaRPr>
          </a:p>
          <a:p>
            <a:pPr algn="ctr"/>
            <a:r>
              <a:rPr lang="en-US" sz="4800">
                <a:solidFill>
                  <a:schemeClr val="bg1"/>
                </a:solidFill>
                <a:latin typeface="+mj-lt"/>
              </a:rPr>
              <a:t>PRODUCT BACKLOG</a:t>
            </a:r>
          </a:p>
          <a:p>
            <a:pPr algn="ctr"/>
            <a:endParaRPr lang="en-US" sz="4800">
              <a:solidFill>
                <a:schemeClr val="bg1"/>
              </a:solidFill>
              <a:latin typeface="+mj-lt"/>
            </a:endParaRPr>
          </a:p>
        </p:txBody>
      </p:sp>
      <p:sp>
        <p:nvSpPr>
          <p:cNvPr id="6" name="TextBox 5">
            <a:extLst>
              <a:ext uri="{FF2B5EF4-FFF2-40B4-BE49-F238E27FC236}">
                <a16:creationId xmlns:a16="http://schemas.microsoft.com/office/drawing/2014/main" id="{04143358-380B-23BD-55F1-19FC480A1201}"/>
              </a:ext>
            </a:extLst>
          </p:cNvPr>
          <p:cNvSpPr txBox="1"/>
          <p:nvPr/>
        </p:nvSpPr>
        <p:spPr>
          <a:xfrm>
            <a:off x="486945" y="1842253"/>
            <a:ext cx="5411754" cy="3416320"/>
          </a:xfrm>
          <a:prstGeom prst="rect">
            <a:avLst/>
          </a:prstGeom>
          <a:solidFill>
            <a:schemeClr val="bg1"/>
          </a:solidFill>
        </p:spPr>
        <p:txBody>
          <a:bodyPr wrap="square" rtlCol="0">
            <a:spAutoFit/>
          </a:bodyPr>
          <a:lstStyle/>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p:txBody>
      </p:sp>
      <p:pic>
        <p:nvPicPr>
          <p:cNvPr id="3" name="Picture 2" descr="Icon&#10;&#10;Description automatically generated">
            <a:extLst>
              <a:ext uri="{FF2B5EF4-FFF2-40B4-BE49-F238E27FC236}">
                <a16:creationId xmlns:a16="http://schemas.microsoft.com/office/drawing/2014/main" id="{FFE9E8B8-2D1B-534C-41DC-CD68D379C6C3}"/>
              </a:ext>
            </a:extLst>
          </p:cNvPr>
          <p:cNvPicPr>
            <a:picLocks noChangeAspect="1"/>
          </p:cNvPicPr>
          <p:nvPr/>
        </p:nvPicPr>
        <p:blipFill>
          <a:blip r:embed="rId3"/>
          <a:stretch>
            <a:fillRect/>
          </a:stretch>
        </p:blipFill>
        <p:spPr>
          <a:xfrm>
            <a:off x="585846" y="813533"/>
            <a:ext cx="5213952" cy="5213952"/>
          </a:xfrm>
          <a:prstGeom prst="rect">
            <a:avLst/>
          </a:prstGeom>
        </p:spPr>
      </p:pic>
    </p:spTree>
    <p:extLst>
      <p:ext uri="{BB962C8B-B14F-4D97-AF65-F5344CB8AC3E}">
        <p14:creationId xmlns:p14="http://schemas.microsoft.com/office/powerpoint/2010/main" val="3398092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FF1582-087C-2135-ACC4-590A9791AAFD}"/>
              </a:ext>
            </a:extLst>
          </p:cNvPr>
          <p:cNvSpPr txBox="1"/>
          <p:nvPr/>
        </p:nvSpPr>
        <p:spPr>
          <a:xfrm flipH="1">
            <a:off x="776478" y="860829"/>
            <a:ext cx="10047732" cy="4415761"/>
          </a:xfrm>
          <a:prstGeom prst="rect">
            <a:avLst/>
          </a:prstGeom>
          <a:noFill/>
          <a:ln w="28575">
            <a:noFill/>
          </a:ln>
        </p:spPr>
        <p:txBody>
          <a:bodyPr wrap="square" rtlCol="0">
            <a:spAutoFit/>
          </a:bodyPr>
          <a:lstStyle/>
          <a:p>
            <a:pPr marL="342900" indent="-342900">
              <a:lnSpc>
                <a:spcPct val="200000"/>
              </a:lnSpc>
              <a:buFont typeface="Wingdings" panose="05000000000000000000" pitchFamily="2" charset="2"/>
              <a:buChar char="ü"/>
            </a:pPr>
            <a:r>
              <a:rPr lang="en-US" sz="2400">
                <a:solidFill>
                  <a:schemeClr val="bg1"/>
                </a:solidFill>
                <a:latin typeface="+mj-lt"/>
              </a:rPr>
              <a:t>Food classification multi-class classification weights tuning.</a:t>
            </a:r>
          </a:p>
          <a:p>
            <a:pPr marL="342900" indent="-342900">
              <a:lnSpc>
                <a:spcPct val="200000"/>
              </a:lnSpc>
              <a:buFont typeface="Wingdings" panose="05000000000000000000" pitchFamily="2" charset="2"/>
              <a:buChar char="ü"/>
            </a:pPr>
            <a:r>
              <a:rPr lang="en-US" sz="2400">
                <a:solidFill>
                  <a:schemeClr val="bg1"/>
                </a:solidFill>
                <a:latin typeface="+mj-lt"/>
              </a:rPr>
              <a:t>Recipe generation pipeline setup was difficult with </a:t>
            </a:r>
            <a:r>
              <a:rPr lang="en-US" sz="2400" err="1">
                <a:solidFill>
                  <a:schemeClr val="bg1"/>
                </a:solidFill>
                <a:latin typeface="+mj-lt"/>
              </a:rPr>
              <a:t>tensorflow</a:t>
            </a:r>
            <a:r>
              <a:rPr lang="en-US" sz="2400">
                <a:solidFill>
                  <a:schemeClr val="bg1"/>
                </a:solidFill>
                <a:latin typeface="+mj-lt"/>
              </a:rPr>
              <a:t>, </a:t>
            </a:r>
            <a:r>
              <a:rPr lang="en-US" sz="2400" err="1">
                <a:solidFill>
                  <a:schemeClr val="bg1"/>
                </a:solidFill>
                <a:latin typeface="+mj-lt"/>
              </a:rPr>
              <a:t>pytorch</a:t>
            </a:r>
            <a:r>
              <a:rPr lang="en-US" sz="2400">
                <a:solidFill>
                  <a:schemeClr val="bg1"/>
                </a:solidFill>
                <a:latin typeface="+mj-lt"/>
              </a:rPr>
              <a:t> and  </a:t>
            </a:r>
            <a:r>
              <a:rPr lang="en-US" sz="2400" err="1">
                <a:solidFill>
                  <a:schemeClr val="bg1"/>
                </a:solidFill>
                <a:latin typeface="+mj-lt"/>
              </a:rPr>
              <a:t>Cuda</a:t>
            </a:r>
            <a:r>
              <a:rPr lang="en-US" sz="2400">
                <a:solidFill>
                  <a:schemeClr val="bg1"/>
                </a:solidFill>
                <a:latin typeface="+mj-lt"/>
              </a:rPr>
              <a:t> dependencies version.</a:t>
            </a:r>
          </a:p>
          <a:p>
            <a:pPr marL="342900" indent="-342900">
              <a:lnSpc>
                <a:spcPct val="200000"/>
              </a:lnSpc>
              <a:buFont typeface="Wingdings" panose="05000000000000000000" pitchFamily="2" charset="2"/>
              <a:buChar char="ü"/>
            </a:pPr>
            <a:r>
              <a:rPr lang="en-US" sz="2400">
                <a:solidFill>
                  <a:schemeClr val="bg1"/>
                </a:solidFill>
                <a:latin typeface="+mj-lt"/>
              </a:rPr>
              <a:t>Calorie estimation is computed on raw vegetables which we fixed for cooking ingredients.</a:t>
            </a:r>
          </a:p>
          <a:p>
            <a:pPr marL="342900" indent="-342900">
              <a:lnSpc>
                <a:spcPct val="200000"/>
              </a:lnSpc>
              <a:buFont typeface="Wingdings" panose="05000000000000000000" pitchFamily="2" charset="2"/>
              <a:buChar char="ü"/>
            </a:pPr>
            <a:r>
              <a:rPr lang="en-US" sz="2400">
                <a:solidFill>
                  <a:schemeClr val="bg1"/>
                </a:solidFill>
                <a:latin typeface="+mj-lt"/>
              </a:rPr>
              <a:t>Merging the inference pipeline for three different modules.  </a:t>
            </a:r>
          </a:p>
        </p:txBody>
      </p:sp>
    </p:spTree>
    <p:extLst>
      <p:ext uri="{BB962C8B-B14F-4D97-AF65-F5344CB8AC3E}">
        <p14:creationId xmlns:p14="http://schemas.microsoft.com/office/powerpoint/2010/main" val="2181029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3185538" y="4163587"/>
            <a:ext cx="5836873" cy="1462225"/>
          </a:xfrm>
          <a:ln w="28575">
            <a:solidFill>
              <a:schemeClr val="bg1"/>
            </a:solidFill>
          </a:ln>
        </p:spPr>
        <p:txBody>
          <a:bodyPr/>
          <a:lstStyle/>
          <a:p>
            <a:r>
              <a:rPr lang="en-US" sz="4400"/>
              <a:t>Meet the team</a:t>
            </a:r>
          </a:p>
        </p:txBody>
      </p:sp>
      <p:pic>
        <p:nvPicPr>
          <p:cNvPr id="36" name="Picture 35" descr="A group of people's faces&#10;&#10;Description automatically generated with medium confidence">
            <a:extLst>
              <a:ext uri="{FF2B5EF4-FFF2-40B4-BE49-F238E27FC236}">
                <a16:creationId xmlns:a16="http://schemas.microsoft.com/office/drawing/2014/main" id="{C3C4032E-1064-4261-A5F2-BC42279BF8C4}"/>
              </a:ext>
            </a:extLst>
          </p:cNvPr>
          <p:cNvPicPr>
            <a:picLocks noChangeAspect="1"/>
          </p:cNvPicPr>
          <p:nvPr/>
        </p:nvPicPr>
        <p:blipFill rotWithShape="1">
          <a:blip r:embed="rId2"/>
          <a:srcRect l="1" t="30256" r="264" b="34594"/>
          <a:stretch/>
        </p:blipFill>
        <p:spPr>
          <a:xfrm>
            <a:off x="7975" y="331513"/>
            <a:ext cx="12176049" cy="2713705"/>
          </a:xfrm>
          <a:prstGeom prst="rect">
            <a:avLst/>
          </a:prstGeom>
        </p:spPr>
      </p:pic>
    </p:spTree>
    <p:extLst>
      <p:ext uri="{BB962C8B-B14F-4D97-AF65-F5344CB8AC3E}">
        <p14:creationId xmlns:p14="http://schemas.microsoft.com/office/powerpoint/2010/main" val="3346691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917925-ADE7-AC7D-C9CE-840EA129FC89}"/>
              </a:ext>
            </a:extLst>
          </p:cNvPr>
          <p:cNvSpPr txBox="1"/>
          <p:nvPr/>
        </p:nvSpPr>
        <p:spPr>
          <a:xfrm>
            <a:off x="1537397" y="1326382"/>
            <a:ext cx="9491620" cy="3785652"/>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dirty="0">
                <a:solidFill>
                  <a:schemeClr val="bg1"/>
                </a:solidFill>
                <a:latin typeface="+mj-lt"/>
              </a:rPr>
              <a:t>USER STORIES</a:t>
            </a:r>
            <a:endParaRPr lang="en-US" sz="4800">
              <a:solidFill>
                <a:schemeClr val="bg1"/>
              </a:solidFill>
              <a:latin typeface="+mj-lt"/>
            </a:endParaRPr>
          </a:p>
          <a:p>
            <a:pPr algn="ctr"/>
            <a:r>
              <a:rPr lang="en-US" sz="4800" dirty="0">
                <a:solidFill>
                  <a:schemeClr val="bg1"/>
                </a:solidFill>
                <a:latin typeface="+mj-lt"/>
              </a:rPr>
              <a:t> AND </a:t>
            </a:r>
            <a:endParaRPr lang="en-US" sz="4800">
              <a:solidFill>
                <a:schemeClr val="bg1"/>
              </a:solidFill>
              <a:latin typeface="+mj-lt"/>
            </a:endParaRPr>
          </a:p>
          <a:p>
            <a:pPr algn="ctr"/>
            <a:r>
              <a:rPr lang="en-US" sz="4800" dirty="0">
                <a:solidFill>
                  <a:schemeClr val="bg1"/>
                </a:solidFill>
                <a:latin typeface="+mj-lt"/>
              </a:rPr>
              <a:t>ACCEPTANCE CRITERIA</a:t>
            </a:r>
          </a:p>
          <a:p>
            <a:pPr algn="ctr"/>
            <a:endParaRPr lang="en-US" sz="4800">
              <a:solidFill>
                <a:schemeClr val="bg1"/>
              </a:solidFill>
              <a:latin typeface="+mj-lt"/>
            </a:endParaRPr>
          </a:p>
        </p:txBody>
      </p:sp>
    </p:spTree>
    <p:extLst>
      <p:ext uri="{BB962C8B-B14F-4D97-AF65-F5344CB8AC3E}">
        <p14:creationId xmlns:p14="http://schemas.microsoft.com/office/powerpoint/2010/main" val="2177637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F00862F-A1A7-4A6B-1FB2-01F3DBB4528C}"/>
              </a:ext>
            </a:extLst>
          </p:cNvPr>
          <p:cNvGraphicFramePr>
            <a:graphicFrameLocks noGrp="1"/>
          </p:cNvGraphicFramePr>
          <p:nvPr>
            <p:extLst>
              <p:ext uri="{D42A27DB-BD31-4B8C-83A1-F6EECF244321}">
                <p14:modId xmlns:p14="http://schemas.microsoft.com/office/powerpoint/2010/main" val="1062743264"/>
              </p:ext>
            </p:extLst>
          </p:nvPr>
        </p:nvGraphicFramePr>
        <p:xfrm>
          <a:off x="615950" y="170822"/>
          <a:ext cx="10960100" cy="6371710"/>
        </p:xfrm>
        <a:graphic>
          <a:graphicData uri="http://schemas.openxmlformats.org/drawingml/2006/table">
            <a:tbl>
              <a:tblPr firstRow="1" firstCol="1" bandRow="1">
                <a:tableStyleId>{5C22544A-7EE6-4342-B048-85BDC9FD1C3A}</a:tableStyleId>
              </a:tblPr>
              <a:tblGrid>
                <a:gridCol w="1665630">
                  <a:extLst>
                    <a:ext uri="{9D8B030D-6E8A-4147-A177-3AD203B41FA5}">
                      <a16:colId xmlns:a16="http://schemas.microsoft.com/office/drawing/2014/main" val="2882301667"/>
                    </a:ext>
                  </a:extLst>
                </a:gridCol>
                <a:gridCol w="4323009">
                  <a:extLst>
                    <a:ext uri="{9D8B030D-6E8A-4147-A177-3AD203B41FA5}">
                      <a16:colId xmlns:a16="http://schemas.microsoft.com/office/drawing/2014/main" val="3620054642"/>
                    </a:ext>
                  </a:extLst>
                </a:gridCol>
                <a:gridCol w="4971461">
                  <a:extLst>
                    <a:ext uri="{9D8B030D-6E8A-4147-A177-3AD203B41FA5}">
                      <a16:colId xmlns:a16="http://schemas.microsoft.com/office/drawing/2014/main" val="4019026088"/>
                    </a:ext>
                  </a:extLst>
                </a:gridCol>
              </a:tblGrid>
              <a:tr h="423411">
                <a:tc>
                  <a:txBody>
                    <a:bodyPr/>
                    <a:lstStyle/>
                    <a:p>
                      <a:pPr marL="0" marR="0" algn="l" rtl="0" eaLnBrk="1" latinLnBrk="0" hangingPunct="1">
                        <a:lnSpc>
                          <a:spcPct val="107000"/>
                        </a:lnSpc>
                        <a:spcBef>
                          <a:spcPts val="0"/>
                        </a:spcBef>
                        <a:spcAft>
                          <a:spcPts val="0"/>
                        </a:spcAft>
                      </a:pPr>
                      <a:r>
                        <a:rPr lang="en-US" sz="1200" kern="1200">
                          <a:effectLst/>
                        </a:rPr>
                        <a:t>       Id</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600" kern="1200">
                          <a:effectLst/>
                        </a:rPr>
                        <a:t>           </a:t>
                      </a:r>
                      <a:r>
                        <a:rPr lang="en-US" sz="1200" kern="1200">
                          <a:effectLst/>
                        </a:rPr>
                        <a:t>Acceptance criteria</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200" kern="1200">
                          <a:effectLst/>
                        </a:rPr>
                        <a:t>           Summary</a:t>
                      </a:r>
                      <a:endParaRPr lang="en-US">
                        <a:effectLst/>
                      </a:endParaRPr>
                    </a:p>
                  </a:txBody>
                  <a:tcPr marL="0" marR="0" marT="0" marB="0" anchor="ctr"/>
                </a:tc>
                <a:extLst>
                  <a:ext uri="{0D108BD9-81ED-4DB2-BD59-A6C34878D82A}">
                    <a16:rowId xmlns:a16="http://schemas.microsoft.com/office/drawing/2014/main" val="4000969671"/>
                  </a:ext>
                </a:extLst>
              </a:tr>
              <a:tr h="672973">
                <a:tc>
                  <a:txBody>
                    <a:bodyPr/>
                    <a:lstStyle/>
                    <a:p>
                      <a:pPr marL="0" marR="0" algn="l" rtl="0" eaLnBrk="1" latinLnBrk="0" hangingPunct="1">
                        <a:lnSpc>
                          <a:spcPct val="107000"/>
                        </a:lnSpc>
                        <a:spcBef>
                          <a:spcPts val="0"/>
                        </a:spcBef>
                        <a:spcAft>
                          <a:spcPts val="0"/>
                        </a:spcAft>
                      </a:pPr>
                      <a:r>
                        <a:rPr lang="en-US" sz="1000" kern="1200">
                          <a:effectLst/>
                        </a:rPr>
                        <a:t>SAT1</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As a new user</a:t>
                      </a:r>
                      <a:endParaRPr lang="en-US">
                        <a:effectLst/>
                      </a:endParaRPr>
                    </a:p>
                    <a:p>
                      <a:pPr marL="0" marR="0" algn="l" rtl="0" eaLnBrk="1" latinLnBrk="0" hangingPunct="1">
                        <a:lnSpc>
                          <a:spcPct val="107000"/>
                        </a:lnSpc>
                        <a:spcBef>
                          <a:spcPts val="0"/>
                        </a:spcBef>
                        <a:spcAft>
                          <a:spcPts val="0"/>
                        </a:spcAft>
                      </a:pPr>
                      <a:r>
                        <a:rPr lang="en-US" sz="1000" kern="1200">
                          <a:effectLst/>
                        </a:rPr>
                        <a:t>I want to register using email</a:t>
                      </a:r>
                      <a:endParaRPr lang="en-US">
                        <a:effectLst/>
                      </a:endParaRPr>
                    </a:p>
                    <a:p>
                      <a:pPr marL="0" marR="0" algn="l" rtl="0" eaLnBrk="1" latinLnBrk="0" hangingPunct="1">
                        <a:lnSpc>
                          <a:spcPct val="107000"/>
                        </a:lnSpc>
                        <a:spcBef>
                          <a:spcPts val="0"/>
                        </a:spcBef>
                        <a:spcAft>
                          <a:spcPts val="0"/>
                        </a:spcAft>
                      </a:pPr>
                      <a:r>
                        <a:rPr lang="en-US" sz="1000" kern="1200">
                          <a:effectLst/>
                        </a:rPr>
                        <a:t>So that I can login to the application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Scenario when user wants to register</a:t>
                      </a:r>
                      <a:endParaRPr lang="en-US">
                        <a:effectLst/>
                      </a:endParaRPr>
                    </a:p>
                    <a:p>
                      <a:pPr marL="0" marR="0" algn="l" rtl="0" eaLnBrk="1" latinLnBrk="0" hangingPunct="1">
                        <a:lnSpc>
                          <a:spcPct val="107000"/>
                        </a:lnSpc>
                        <a:spcBef>
                          <a:spcPts val="0"/>
                        </a:spcBef>
                        <a:spcAft>
                          <a:spcPts val="0"/>
                        </a:spcAft>
                      </a:pPr>
                      <a:r>
                        <a:rPr lang="en-US" sz="1000" kern="1200">
                          <a:effectLst/>
                        </a:rPr>
                        <a:t>Given he registers</a:t>
                      </a:r>
                      <a:endParaRPr lang="en-US">
                        <a:effectLst/>
                      </a:endParaRPr>
                    </a:p>
                    <a:p>
                      <a:pPr marL="0" marR="0" algn="l" rtl="0" eaLnBrk="1" latinLnBrk="0" hangingPunct="1">
                        <a:lnSpc>
                          <a:spcPct val="107000"/>
                        </a:lnSpc>
                        <a:spcBef>
                          <a:spcPts val="0"/>
                        </a:spcBef>
                        <a:spcAft>
                          <a:spcPts val="0"/>
                        </a:spcAft>
                      </a:pPr>
                      <a:r>
                        <a:rPr lang="en-US" sz="1000" kern="1200">
                          <a:effectLst/>
                        </a:rPr>
                        <a:t>Then his information gets stored</a:t>
                      </a:r>
                      <a:endParaRPr lang="en-US">
                        <a:effectLst/>
                      </a:endParaRPr>
                    </a:p>
                    <a:p>
                      <a:pPr marL="0" marR="0" algn="l" rtl="0" eaLnBrk="1" latinLnBrk="0" hangingPunct="1">
                        <a:lnSpc>
                          <a:spcPct val="107000"/>
                        </a:lnSpc>
                        <a:spcBef>
                          <a:spcPts val="0"/>
                        </a:spcBef>
                        <a:spcAft>
                          <a:spcPts val="0"/>
                        </a:spcAft>
                      </a:pPr>
                      <a:r>
                        <a:rPr lang="en-US" sz="1000" kern="1200">
                          <a:effectLst/>
                        </a:rPr>
                        <a:t>And he can login using email and password</a:t>
                      </a:r>
                      <a:endParaRPr lang="en-US">
                        <a:effectLst/>
                      </a:endParaRPr>
                    </a:p>
                  </a:txBody>
                  <a:tcPr marL="0" marR="0" marT="0" marB="0" anchor="ctr"/>
                </a:tc>
                <a:extLst>
                  <a:ext uri="{0D108BD9-81ED-4DB2-BD59-A6C34878D82A}">
                    <a16:rowId xmlns:a16="http://schemas.microsoft.com/office/drawing/2014/main" val="525298006"/>
                  </a:ext>
                </a:extLst>
              </a:tr>
              <a:tr h="805307">
                <a:tc>
                  <a:txBody>
                    <a:bodyPr/>
                    <a:lstStyle/>
                    <a:p>
                      <a:pPr marL="0" marR="0" algn="l" rtl="0" eaLnBrk="1" latinLnBrk="0" hangingPunct="1">
                        <a:lnSpc>
                          <a:spcPct val="107000"/>
                        </a:lnSpc>
                        <a:spcBef>
                          <a:spcPts val="0"/>
                        </a:spcBef>
                        <a:spcAft>
                          <a:spcPts val="0"/>
                        </a:spcAft>
                      </a:pPr>
                      <a:r>
                        <a:rPr lang="en-US" sz="1000" kern="1200">
                          <a:effectLst/>
                        </a:rPr>
                        <a:t>SAT-11</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As a new user</a:t>
                      </a:r>
                      <a:endParaRPr lang="en-US">
                        <a:effectLst/>
                      </a:endParaRPr>
                    </a:p>
                    <a:p>
                      <a:pPr marL="0" marR="0" algn="l" rtl="0" eaLnBrk="1" latinLnBrk="0" hangingPunct="1">
                        <a:lnSpc>
                          <a:spcPct val="107000"/>
                        </a:lnSpc>
                        <a:spcBef>
                          <a:spcPts val="0"/>
                        </a:spcBef>
                        <a:spcAft>
                          <a:spcPts val="0"/>
                        </a:spcAft>
                      </a:pPr>
                      <a:r>
                        <a:rPr lang="en-US" sz="1000" kern="1200">
                          <a:effectLst/>
                        </a:rPr>
                        <a:t>I want to login to the application, but I enter wrong credentials</a:t>
                      </a:r>
                      <a:endParaRPr lang="en-US">
                        <a:effectLst/>
                      </a:endParaRPr>
                    </a:p>
                    <a:p>
                      <a:pPr marL="0" marR="0" algn="l" rtl="0" eaLnBrk="1" latinLnBrk="0" hangingPunct="1">
                        <a:lnSpc>
                          <a:spcPct val="107000"/>
                        </a:lnSpc>
                        <a:spcBef>
                          <a:spcPts val="0"/>
                        </a:spcBef>
                        <a:spcAft>
                          <a:spcPts val="0"/>
                        </a:spcAft>
                      </a:pPr>
                      <a:r>
                        <a:rPr lang="en-US" sz="1000" kern="1200">
                          <a:effectLst/>
                        </a:rPr>
                        <a:t>So that I get alerted using a popup message that my credentials are invalid</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Scenario when user wants to login</a:t>
                      </a:r>
                      <a:endParaRPr lang="en-US">
                        <a:effectLst/>
                      </a:endParaRPr>
                    </a:p>
                    <a:p>
                      <a:pPr marL="0" marR="0" algn="l" rtl="0" eaLnBrk="1" latinLnBrk="0" hangingPunct="1">
                        <a:lnSpc>
                          <a:spcPct val="107000"/>
                        </a:lnSpc>
                        <a:spcBef>
                          <a:spcPts val="0"/>
                        </a:spcBef>
                        <a:spcAft>
                          <a:spcPts val="0"/>
                        </a:spcAft>
                      </a:pPr>
                      <a:r>
                        <a:rPr lang="en-US" sz="1000" kern="1200">
                          <a:effectLst/>
                        </a:rPr>
                        <a:t>Given he enters wrong credentials </a:t>
                      </a:r>
                      <a:endParaRPr lang="en-US">
                        <a:effectLst/>
                      </a:endParaRPr>
                    </a:p>
                    <a:p>
                      <a:pPr marL="0" marR="0" algn="l" rtl="0" eaLnBrk="1" latinLnBrk="0" hangingPunct="1">
                        <a:lnSpc>
                          <a:spcPct val="107000"/>
                        </a:lnSpc>
                        <a:spcBef>
                          <a:spcPts val="0"/>
                        </a:spcBef>
                        <a:spcAft>
                          <a:spcPts val="0"/>
                        </a:spcAft>
                      </a:pPr>
                      <a:r>
                        <a:rPr lang="en-US" sz="1000" kern="1200">
                          <a:effectLst/>
                        </a:rPr>
                        <a:t>Then he gets notified by an alert to enter valid credentials.</a:t>
                      </a:r>
                      <a:endParaRPr lang="en-US">
                        <a:effectLst/>
                      </a:endParaRPr>
                    </a:p>
                    <a:p>
                      <a:pPr marL="0" marR="0" algn="l" rtl="0" eaLnBrk="1" latinLnBrk="0" hangingPunct="1">
                        <a:lnSpc>
                          <a:spcPct val="107000"/>
                        </a:lnSpc>
                        <a:spcBef>
                          <a:spcPts val="0"/>
                        </a:spcBef>
                        <a:spcAft>
                          <a:spcPts val="0"/>
                        </a:spcAft>
                      </a:pPr>
                      <a:r>
                        <a:rPr lang="en-US" sz="1000" kern="1200">
                          <a:effectLst/>
                        </a:rPr>
                        <a:t>And the system asks him to enter right information</a:t>
                      </a:r>
                      <a:endParaRPr lang="en-US">
                        <a:effectLst/>
                      </a:endParaRPr>
                    </a:p>
                  </a:txBody>
                  <a:tcPr marL="0" marR="0" marT="0" marB="0" anchor="ctr"/>
                </a:tc>
                <a:extLst>
                  <a:ext uri="{0D108BD9-81ED-4DB2-BD59-A6C34878D82A}">
                    <a16:rowId xmlns:a16="http://schemas.microsoft.com/office/drawing/2014/main" val="1274064544"/>
                  </a:ext>
                </a:extLst>
              </a:tr>
              <a:tr h="808101">
                <a:tc>
                  <a:txBody>
                    <a:bodyPr/>
                    <a:lstStyle/>
                    <a:p>
                      <a:pPr marL="0" marR="0" algn="l" rtl="0" eaLnBrk="1" latinLnBrk="0" hangingPunct="1">
                        <a:lnSpc>
                          <a:spcPct val="107000"/>
                        </a:lnSpc>
                        <a:spcBef>
                          <a:spcPts val="0"/>
                        </a:spcBef>
                        <a:spcAft>
                          <a:spcPts val="0"/>
                        </a:spcAft>
                      </a:pPr>
                      <a:r>
                        <a:rPr lang="en-US" sz="1000" kern="1200">
                          <a:effectLst/>
                        </a:rPr>
                        <a:t>SAT-4</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As a new user </a:t>
                      </a:r>
                      <a:endParaRPr lang="en-US">
                        <a:effectLst/>
                      </a:endParaRPr>
                    </a:p>
                    <a:p>
                      <a:pPr marL="0" marR="0" algn="l" rtl="0" eaLnBrk="1" latinLnBrk="0" hangingPunct="1">
                        <a:lnSpc>
                          <a:spcPct val="107000"/>
                        </a:lnSpc>
                        <a:spcBef>
                          <a:spcPts val="0"/>
                        </a:spcBef>
                        <a:spcAft>
                          <a:spcPts val="0"/>
                        </a:spcAft>
                      </a:pPr>
                      <a:r>
                        <a:rPr lang="en-US" sz="1000" kern="1200">
                          <a:effectLst/>
                        </a:rPr>
                        <a:t>I want to enter inputs like age, height ,weight ,activity</a:t>
                      </a:r>
                      <a:endParaRPr lang="en-US">
                        <a:effectLst/>
                      </a:endParaRPr>
                    </a:p>
                    <a:p>
                      <a:pPr marL="0" marR="0" algn="l" rtl="0" eaLnBrk="1" latinLnBrk="0" hangingPunct="1">
                        <a:lnSpc>
                          <a:spcPct val="107000"/>
                        </a:lnSpc>
                        <a:spcBef>
                          <a:spcPts val="0"/>
                        </a:spcBef>
                        <a:spcAft>
                          <a:spcPts val="0"/>
                        </a:spcAft>
                      </a:pPr>
                      <a:r>
                        <a:rPr lang="en-US" sz="1000" kern="1200">
                          <a:effectLst/>
                        </a:rPr>
                        <a:t>so that I get recommendations based on my information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Scenario when user wants to give inputs</a:t>
                      </a:r>
                      <a:endParaRPr lang="en-US">
                        <a:effectLst/>
                      </a:endParaRPr>
                    </a:p>
                    <a:p>
                      <a:pPr marL="0" marR="0" algn="l" rtl="0" eaLnBrk="1" latinLnBrk="0" hangingPunct="1">
                        <a:lnSpc>
                          <a:spcPct val="107000"/>
                        </a:lnSpc>
                        <a:spcBef>
                          <a:spcPts val="0"/>
                        </a:spcBef>
                        <a:spcAft>
                          <a:spcPts val="0"/>
                        </a:spcAft>
                      </a:pPr>
                      <a:r>
                        <a:rPr lang="en-US" sz="1000" kern="1200">
                          <a:effectLst/>
                        </a:rPr>
                        <a:t>Given he gives inputs and press submit</a:t>
                      </a:r>
                      <a:endParaRPr lang="en-US">
                        <a:effectLst/>
                      </a:endParaRPr>
                    </a:p>
                    <a:p>
                      <a:pPr marL="0" marR="0" algn="l" rtl="0" eaLnBrk="1" latinLnBrk="0" hangingPunct="1">
                        <a:lnSpc>
                          <a:spcPct val="107000"/>
                        </a:lnSpc>
                        <a:spcBef>
                          <a:spcPts val="0"/>
                        </a:spcBef>
                        <a:spcAft>
                          <a:spcPts val="0"/>
                        </a:spcAft>
                      </a:pPr>
                      <a:r>
                        <a:rPr lang="en-US" sz="1000" kern="1200">
                          <a:effectLst/>
                        </a:rPr>
                        <a:t>Then his information gets stored</a:t>
                      </a:r>
                      <a:endParaRPr lang="en-US">
                        <a:effectLst/>
                      </a:endParaRPr>
                    </a:p>
                    <a:p>
                      <a:pPr marL="0" marR="0" algn="l" rtl="0" eaLnBrk="1" latinLnBrk="0" hangingPunct="1">
                        <a:lnSpc>
                          <a:spcPct val="107000"/>
                        </a:lnSpc>
                        <a:spcBef>
                          <a:spcPts val="0"/>
                        </a:spcBef>
                        <a:spcAft>
                          <a:spcPts val="0"/>
                        </a:spcAft>
                      </a:pPr>
                      <a:r>
                        <a:rPr lang="en-US" sz="1000" kern="1200">
                          <a:effectLst/>
                        </a:rPr>
                        <a:t>And The system displays his information </a:t>
                      </a:r>
                      <a:endParaRPr lang="en-US">
                        <a:effectLst/>
                      </a:endParaRPr>
                    </a:p>
                    <a:p>
                      <a:pPr marL="0" marR="0" algn="l" rtl="0" eaLnBrk="1" latinLnBrk="0" hangingPunct="1">
                        <a:lnSpc>
                          <a:spcPct val="107000"/>
                        </a:lnSpc>
                        <a:spcBef>
                          <a:spcPts val="0"/>
                        </a:spcBef>
                        <a:spcAft>
                          <a:spcPts val="0"/>
                        </a:spcAft>
                      </a:pPr>
                      <a:r>
                        <a:rPr lang="en-US" sz="1000" kern="1200">
                          <a:effectLst/>
                        </a:rPr>
                        <a:t> </a:t>
                      </a:r>
                      <a:endParaRPr lang="en-US">
                        <a:effectLst/>
                      </a:endParaRPr>
                    </a:p>
                  </a:txBody>
                  <a:tcPr marL="0" marR="0" marT="0" marB="0" anchor="ctr"/>
                </a:tc>
                <a:extLst>
                  <a:ext uri="{0D108BD9-81ED-4DB2-BD59-A6C34878D82A}">
                    <a16:rowId xmlns:a16="http://schemas.microsoft.com/office/drawing/2014/main" val="1897882509"/>
                  </a:ext>
                </a:extLst>
              </a:tr>
              <a:tr h="884936">
                <a:tc>
                  <a:txBody>
                    <a:bodyPr/>
                    <a:lstStyle/>
                    <a:p>
                      <a:pPr marL="0" marR="0" algn="l" rtl="0" eaLnBrk="1" latinLnBrk="0" hangingPunct="1">
                        <a:lnSpc>
                          <a:spcPct val="107000"/>
                        </a:lnSpc>
                        <a:spcBef>
                          <a:spcPts val="0"/>
                        </a:spcBef>
                        <a:spcAft>
                          <a:spcPts val="0"/>
                        </a:spcAft>
                      </a:pPr>
                      <a:r>
                        <a:rPr lang="en-US" sz="1000" kern="1200">
                          <a:effectLst/>
                        </a:rPr>
                        <a:t>SAT-5</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As a new user</a:t>
                      </a:r>
                      <a:endParaRPr lang="en-US">
                        <a:effectLst/>
                      </a:endParaRPr>
                    </a:p>
                    <a:p>
                      <a:pPr marL="0" marR="0" algn="l" rtl="0" eaLnBrk="1" latinLnBrk="0" hangingPunct="1">
                        <a:lnSpc>
                          <a:spcPct val="107000"/>
                        </a:lnSpc>
                        <a:spcBef>
                          <a:spcPts val="0"/>
                        </a:spcBef>
                        <a:spcAft>
                          <a:spcPts val="0"/>
                        </a:spcAft>
                      </a:pPr>
                      <a:r>
                        <a:rPr lang="en-US" sz="1000" kern="1200">
                          <a:effectLst/>
                        </a:rPr>
                        <a:t>I want to navigate to all the services in the application</a:t>
                      </a:r>
                      <a:endParaRPr lang="en-US">
                        <a:effectLst/>
                      </a:endParaRPr>
                    </a:p>
                    <a:p>
                      <a:pPr marL="0" marR="0" algn="l" rtl="0" eaLnBrk="1" latinLnBrk="0" hangingPunct="1">
                        <a:lnSpc>
                          <a:spcPct val="107000"/>
                        </a:lnSpc>
                        <a:spcBef>
                          <a:spcPts val="0"/>
                        </a:spcBef>
                        <a:spcAft>
                          <a:spcPts val="0"/>
                        </a:spcAft>
                      </a:pPr>
                      <a:r>
                        <a:rPr lang="en-US" sz="1000" kern="1200">
                          <a:effectLst/>
                        </a:rPr>
                        <a:t>So that I get familiar with all the services of the application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Scenario when user wants to navigate </a:t>
                      </a:r>
                      <a:endParaRPr lang="en-US">
                        <a:effectLst/>
                      </a:endParaRPr>
                    </a:p>
                    <a:p>
                      <a:pPr marL="0" marR="0" algn="l" rtl="0" eaLnBrk="1" latinLnBrk="0" hangingPunct="1">
                        <a:lnSpc>
                          <a:spcPct val="107000"/>
                        </a:lnSpc>
                        <a:spcBef>
                          <a:spcPts val="0"/>
                        </a:spcBef>
                        <a:spcAft>
                          <a:spcPts val="0"/>
                        </a:spcAft>
                      </a:pPr>
                      <a:r>
                        <a:rPr lang="en-US" sz="1000" kern="1200">
                          <a:effectLst/>
                        </a:rPr>
                        <a:t>Given he wants to get familiar with all the services in the application</a:t>
                      </a:r>
                      <a:endParaRPr lang="en-US">
                        <a:effectLst/>
                      </a:endParaRPr>
                    </a:p>
                    <a:p>
                      <a:pPr marL="0" marR="0" algn="l" rtl="0" eaLnBrk="1" latinLnBrk="0" hangingPunct="1">
                        <a:lnSpc>
                          <a:spcPct val="107000"/>
                        </a:lnSpc>
                        <a:spcBef>
                          <a:spcPts val="0"/>
                        </a:spcBef>
                        <a:spcAft>
                          <a:spcPts val="0"/>
                        </a:spcAft>
                      </a:pPr>
                      <a:r>
                        <a:rPr lang="en-US" sz="1000" kern="1200">
                          <a:effectLst/>
                        </a:rPr>
                        <a:t>Then user can get to know all the services in the application</a:t>
                      </a:r>
                      <a:endParaRPr lang="en-US">
                        <a:effectLst/>
                      </a:endParaRPr>
                    </a:p>
                    <a:p>
                      <a:pPr marL="0" marR="0" algn="l" rtl="0" eaLnBrk="1" latinLnBrk="0" hangingPunct="1">
                        <a:lnSpc>
                          <a:spcPct val="107000"/>
                        </a:lnSpc>
                        <a:spcBef>
                          <a:spcPts val="0"/>
                        </a:spcBef>
                        <a:spcAft>
                          <a:spcPts val="0"/>
                        </a:spcAft>
                      </a:pPr>
                      <a:r>
                        <a:rPr lang="en-US" sz="1000" kern="1200">
                          <a:effectLst/>
                        </a:rPr>
                        <a:t> </a:t>
                      </a:r>
                      <a:endParaRPr lang="en-US">
                        <a:effectLst/>
                      </a:endParaRPr>
                    </a:p>
                  </a:txBody>
                  <a:tcPr marL="0" marR="0" marT="0" marB="0" anchor="ctr"/>
                </a:tc>
                <a:extLst>
                  <a:ext uri="{0D108BD9-81ED-4DB2-BD59-A6C34878D82A}">
                    <a16:rowId xmlns:a16="http://schemas.microsoft.com/office/drawing/2014/main" val="1429658678"/>
                  </a:ext>
                </a:extLst>
              </a:tr>
              <a:tr h="894080">
                <a:tc>
                  <a:txBody>
                    <a:bodyPr/>
                    <a:lstStyle/>
                    <a:p>
                      <a:pPr marL="0" marR="0" algn="l" rtl="0" eaLnBrk="1" latinLnBrk="0" hangingPunct="1">
                        <a:lnSpc>
                          <a:spcPct val="107000"/>
                        </a:lnSpc>
                        <a:spcBef>
                          <a:spcPts val="0"/>
                        </a:spcBef>
                        <a:spcAft>
                          <a:spcPts val="0"/>
                        </a:spcAft>
                      </a:pPr>
                      <a:r>
                        <a:rPr lang="en-US" sz="1000" kern="1200">
                          <a:effectLst/>
                        </a:rPr>
                        <a:t>SAT-6</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As a new user </a:t>
                      </a:r>
                      <a:endParaRPr lang="en-US">
                        <a:effectLst/>
                      </a:endParaRPr>
                    </a:p>
                    <a:p>
                      <a:pPr marL="0" marR="0" algn="l" rtl="0" eaLnBrk="1" latinLnBrk="0" hangingPunct="1">
                        <a:lnSpc>
                          <a:spcPct val="107000"/>
                        </a:lnSpc>
                        <a:spcBef>
                          <a:spcPts val="0"/>
                        </a:spcBef>
                        <a:spcAft>
                          <a:spcPts val="0"/>
                        </a:spcAft>
                      </a:pPr>
                      <a:r>
                        <a:rPr lang="en-US" sz="1000" kern="1200">
                          <a:effectLst/>
                        </a:rPr>
                        <a:t>I want to navigate using a search on the web page</a:t>
                      </a:r>
                      <a:endParaRPr lang="en-US">
                        <a:effectLst/>
                      </a:endParaRPr>
                    </a:p>
                    <a:p>
                      <a:pPr marL="0" marR="0" algn="l" rtl="0" eaLnBrk="1" latinLnBrk="0" hangingPunct="1">
                        <a:lnSpc>
                          <a:spcPct val="107000"/>
                        </a:lnSpc>
                        <a:spcBef>
                          <a:spcPts val="0"/>
                        </a:spcBef>
                        <a:spcAft>
                          <a:spcPts val="0"/>
                        </a:spcAft>
                      </a:pPr>
                      <a:r>
                        <a:rPr lang="en-US" sz="1000" kern="1200">
                          <a:effectLst/>
                        </a:rPr>
                        <a:t>So that I can navigate quickly </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Scenario when user wants to navigate quickly</a:t>
                      </a:r>
                      <a:endParaRPr lang="en-US">
                        <a:effectLst/>
                      </a:endParaRPr>
                    </a:p>
                    <a:p>
                      <a:pPr marL="0" marR="0" algn="l" rtl="0" eaLnBrk="1" latinLnBrk="0" hangingPunct="1">
                        <a:lnSpc>
                          <a:spcPct val="107000"/>
                        </a:lnSpc>
                        <a:spcBef>
                          <a:spcPts val="0"/>
                        </a:spcBef>
                        <a:spcAft>
                          <a:spcPts val="0"/>
                        </a:spcAft>
                      </a:pPr>
                      <a:r>
                        <a:rPr lang="en-US" sz="1000" kern="1200">
                          <a:effectLst/>
                        </a:rPr>
                        <a:t>Given he uses search-bar on top of the application</a:t>
                      </a:r>
                      <a:endParaRPr lang="en-US">
                        <a:effectLst/>
                      </a:endParaRPr>
                    </a:p>
                    <a:p>
                      <a:pPr marL="0" marR="0" algn="l" rtl="0" eaLnBrk="1" latinLnBrk="0" hangingPunct="1">
                        <a:lnSpc>
                          <a:spcPct val="107000"/>
                        </a:lnSpc>
                        <a:spcBef>
                          <a:spcPts val="0"/>
                        </a:spcBef>
                        <a:spcAft>
                          <a:spcPts val="0"/>
                        </a:spcAft>
                      </a:pPr>
                      <a:r>
                        <a:rPr lang="en-US" sz="1000" kern="1200">
                          <a:effectLst/>
                        </a:rPr>
                        <a:t>Then he can navigate quickly  using search-bar</a:t>
                      </a:r>
                      <a:endParaRPr lang="en-US">
                        <a:effectLst/>
                      </a:endParaRPr>
                    </a:p>
                  </a:txBody>
                  <a:tcPr marL="0" marR="0" marT="0" marB="0" anchor="ctr"/>
                </a:tc>
                <a:extLst>
                  <a:ext uri="{0D108BD9-81ED-4DB2-BD59-A6C34878D82A}">
                    <a16:rowId xmlns:a16="http://schemas.microsoft.com/office/drawing/2014/main" val="3459662627"/>
                  </a:ext>
                </a:extLst>
              </a:tr>
              <a:tr h="842010">
                <a:tc>
                  <a:txBody>
                    <a:bodyPr/>
                    <a:lstStyle/>
                    <a:p>
                      <a:pPr marL="0" marR="0" algn="l" rtl="0" eaLnBrk="1" latinLnBrk="0" hangingPunct="1">
                        <a:lnSpc>
                          <a:spcPct val="107000"/>
                        </a:lnSpc>
                        <a:spcBef>
                          <a:spcPts val="0"/>
                        </a:spcBef>
                        <a:spcAft>
                          <a:spcPts val="0"/>
                        </a:spcAft>
                      </a:pPr>
                      <a:r>
                        <a:rPr lang="en-US" sz="1000" kern="1200">
                          <a:effectLst/>
                        </a:rPr>
                        <a:t>SAT-9</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As a user</a:t>
                      </a:r>
                      <a:endParaRPr lang="en-US">
                        <a:effectLst/>
                      </a:endParaRPr>
                    </a:p>
                    <a:p>
                      <a:pPr marL="0" marR="0" algn="l" rtl="0" eaLnBrk="1" latinLnBrk="0" hangingPunct="1">
                        <a:lnSpc>
                          <a:spcPct val="107000"/>
                        </a:lnSpc>
                        <a:spcBef>
                          <a:spcPts val="0"/>
                        </a:spcBef>
                        <a:spcAft>
                          <a:spcPts val="0"/>
                        </a:spcAft>
                      </a:pPr>
                      <a:r>
                        <a:rPr lang="en-US" sz="1000" kern="1200">
                          <a:effectLst/>
                        </a:rPr>
                        <a:t>I want to reset my password if I forgot one</a:t>
                      </a:r>
                      <a:endParaRPr lang="en-US">
                        <a:effectLst/>
                      </a:endParaRPr>
                    </a:p>
                    <a:p>
                      <a:pPr marL="0" marR="0" algn="l" rtl="0" eaLnBrk="1" latinLnBrk="0" hangingPunct="1">
                        <a:lnSpc>
                          <a:spcPct val="107000"/>
                        </a:lnSpc>
                        <a:spcBef>
                          <a:spcPts val="0"/>
                        </a:spcBef>
                        <a:spcAft>
                          <a:spcPts val="0"/>
                        </a:spcAft>
                      </a:pPr>
                      <a:r>
                        <a:rPr lang="en-US" sz="1000" kern="1200">
                          <a:effectLst/>
                        </a:rPr>
                        <a:t>So that I can login again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Scenario when user forgets his password</a:t>
                      </a:r>
                      <a:endParaRPr lang="en-US">
                        <a:effectLst/>
                      </a:endParaRPr>
                    </a:p>
                    <a:p>
                      <a:pPr marL="0" marR="0" algn="l" rtl="0" eaLnBrk="1" latinLnBrk="0" hangingPunct="1">
                        <a:lnSpc>
                          <a:spcPct val="107000"/>
                        </a:lnSpc>
                        <a:spcBef>
                          <a:spcPts val="0"/>
                        </a:spcBef>
                        <a:spcAft>
                          <a:spcPts val="0"/>
                        </a:spcAft>
                      </a:pPr>
                      <a:r>
                        <a:rPr lang="en-US" sz="1000" kern="1200">
                          <a:effectLst/>
                        </a:rPr>
                        <a:t>Given he changes his password</a:t>
                      </a:r>
                      <a:endParaRPr lang="en-US">
                        <a:effectLst/>
                      </a:endParaRPr>
                    </a:p>
                    <a:p>
                      <a:pPr marL="0" marR="0" algn="l" rtl="0" eaLnBrk="1" latinLnBrk="0" hangingPunct="1">
                        <a:lnSpc>
                          <a:spcPct val="107000"/>
                        </a:lnSpc>
                        <a:spcBef>
                          <a:spcPts val="0"/>
                        </a:spcBef>
                        <a:spcAft>
                          <a:spcPts val="0"/>
                        </a:spcAft>
                      </a:pPr>
                      <a:r>
                        <a:rPr lang="en-US" sz="1000" kern="1200">
                          <a:effectLst/>
                        </a:rPr>
                        <a:t>Then the system stores his new password</a:t>
                      </a:r>
                      <a:endParaRPr lang="en-US">
                        <a:effectLst/>
                      </a:endParaRPr>
                    </a:p>
                    <a:p>
                      <a:pPr marL="0" marR="0" algn="l" rtl="0" eaLnBrk="1" latinLnBrk="0" hangingPunct="1">
                        <a:lnSpc>
                          <a:spcPct val="107000"/>
                        </a:lnSpc>
                        <a:spcBef>
                          <a:spcPts val="0"/>
                        </a:spcBef>
                        <a:spcAft>
                          <a:spcPts val="0"/>
                        </a:spcAft>
                      </a:pPr>
                      <a:r>
                        <a:rPr lang="en-US" sz="1000" kern="1200">
                          <a:effectLst/>
                        </a:rPr>
                        <a:t>And he can login with his new password</a:t>
                      </a:r>
                      <a:endParaRPr lang="en-US">
                        <a:effectLst/>
                      </a:endParaRPr>
                    </a:p>
                  </a:txBody>
                  <a:tcPr marL="0" marR="0" marT="0" marB="0" anchor="ctr"/>
                </a:tc>
                <a:extLst>
                  <a:ext uri="{0D108BD9-81ED-4DB2-BD59-A6C34878D82A}">
                    <a16:rowId xmlns:a16="http://schemas.microsoft.com/office/drawing/2014/main" val="3651959805"/>
                  </a:ext>
                </a:extLst>
              </a:tr>
              <a:tr h="1040892">
                <a:tc>
                  <a:txBody>
                    <a:bodyPr/>
                    <a:lstStyle/>
                    <a:p>
                      <a:pPr marL="0" marR="0" algn="l" rtl="0" eaLnBrk="1" latinLnBrk="0" hangingPunct="1">
                        <a:lnSpc>
                          <a:spcPct val="107000"/>
                        </a:lnSpc>
                        <a:spcBef>
                          <a:spcPts val="0"/>
                        </a:spcBef>
                        <a:spcAft>
                          <a:spcPts val="0"/>
                        </a:spcAft>
                      </a:pPr>
                      <a:r>
                        <a:rPr lang="en-US" sz="1000" kern="1200">
                          <a:effectLst/>
                        </a:rPr>
                        <a:t>SAT-8</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As a new user</a:t>
                      </a:r>
                      <a:endParaRPr lang="en-US">
                        <a:effectLst/>
                      </a:endParaRPr>
                    </a:p>
                    <a:p>
                      <a:pPr marL="0" marR="0" algn="l" rtl="0" eaLnBrk="1" latinLnBrk="0" hangingPunct="1">
                        <a:lnSpc>
                          <a:spcPct val="107000"/>
                        </a:lnSpc>
                        <a:spcBef>
                          <a:spcPts val="0"/>
                        </a:spcBef>
                        <a:spcAft>
                          <a:spcPts val="0"/>
                        </a:spcAft>
                      </a:pPr>
                      <a:r>
                        <a:rPr lang="en-US" sz="1000" kern="1200">
                          <a:effectLst/>
                        </a:rPr>
                        <a:t>I want to edit my personal information</a:t>
                      </a:r>
                      <a:endParaRPr lang="en-US">
                        <a:effectLst/>
                      </a:endParaRPr>
                    </a:p>
                    <a:p>
                      <a:pPr marL="0" marR="0" algn="l" rtl="0" eaLnBrk="1" latinLnBrk="0" hangingPunct="1">
                        <a:lnSpc>
                          <a:spcPct val="107000"/>
                        </a:lnSpc>
                        <a:spcBef>
                          <a:spcPts val="0"/>
                        </a:spcBef>
                        <a:spcAft>
                          <a:spcPts val="0"/>
                        </a:spcAft>
                      </a:pPr>
                      <a:r>
                        <a:rPr lang="en-US" sz="1000" kern="1200">
                          <a:effectLst/>
                        </a:rPr>
                        <a:t>So that I get recommendations based on changed information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Scenario when user want to edit his information</a:t>
                      </a:r>
                      <a:endParaRPr lang="en-US">
                        <a:effectLst/>
                      </a:endParaRPr>
                    </a:p>
                    <a:p>
                      <a:pPr marL="0" marR="0" algn="l" rtl="0" eaLnBrk="1" latinLnBrk="0" hangingPunct="1">
                        <a:lnSpc>
                          <a:spcPct val="107000"/>
                        </a:lnSpc>
                        <a:spcBef>
                          <a:spcPts val="0"/>
                        </a:spcBef>
                        <a:spcAft>
                          <a:spcPts val="0"/>
                        </a:spcAft>
                      </a:pPr>
                      <a:r>
                        <a:rPr lang="en-US" sz="1000" kern="1200">
                          <a:effectLst/>
                        </a:rPr>
                        <a:t>Given the customer navigates to information.</a:t>
                      </a:r>
                      <a:endParaRPr lang="en-US">
                        <a:effectLst/>
                      </a:endParaRPr>
                    </a:p>
                    <a:p>
                      <a:pPr marL="0" marR="0" algn="l" rtl="0" eaLnBrk="1" latinLnBrk="0" hangingPunct="1">
                        <a:lnSpc>
                          <a:spcPct val="107000"/>
                        </a:lnSpc>
                        <a:spcBef>
                          <a:spcPts val="0"/>
                        </a:spcBef>
                        <a:spcAft>
                          <a:spcPts val="0"/>
                        </a:spcAft>
                      </a:pPr>
                      <a:r>
                        <a:rPr lang="en-US" sz="1000" kern="1200">
                          <a:effectLst/>
                        </a:rPr>
                        <a:t>Then he changes his information.</a:t>
                      </a:r>
                      <a:endParaRPr lang="en-US">
                        <a:effectLst/>
                      </a:endParaRPr>
                    </a:p>
                    <a:p>
                      <a:pPr marL="0" marR="0" algn="l" rtl="0" eaLnBrk="1" latinLnBrk="0" hangingPunct="1">
                        <a:lnSpc>
                          <a:spcPct val="107000"/>
                        </a:lnSpc>
                        <a:spcBef>
                          <a:spcPts val="0"/>
                        </a:spcBef>
                        <a:spcAft>
                          <a:spcPts val="0"/>
                        </a:spcAft>
                      </a:pPr>
                      <a:r>
                        <a:rPr lang="en-US" sz="1000" kern="1200">
                          <a:effectLst/>
                        </a:rPr>
                        <a:t>And he submits the information.</a:t>
                      </a:r>
                      <a:endParaRPr lang="en-US">
                        <a:effectLst/>
                      </a:endParaRPr>
                    </a:p>
                  </a:txBody>
                  <a:tcPr marL="0" marR="0" marT="0" marB="0" anchor="ctr"/>
                </a:tc>
                <a:extLst>
                  <a:ext uri="{0D108BD9-81ED-4DB2-BD59-A6C34878D82A}">
                    <a16:rowId xmlns:a16="http://schemas.microsoft.com/office/drawing/2014/main" val="3302643530"/>
                  </a:ext>
                </a:extLst>
              </a:tr>
            </a:tbl>
          </a:graphicData>
        </a:graphic>
      </p:graphicFrame>
    </p:spTree>
    <p:extLst>
      <p:ext uri="{BB962C8B-B14F-4D97-AF65-F5344CB8AC3E}">
        <p14:creationId xmlns:p14="http://schemas.microsoft.com/office/powerpoint/2010/main" val="132562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917925-ADE7-AC7D-C9CE-840EA129FC89}"/>
              </a:ext>
            </a:extLst>
          </p:cNvPr>
          <p:cNvSpPr txBox="1"/>
          <p:nvPr/>
        </p:nvSpPr>
        <p:spPr>
          <a:xfrm>
            <a:off x="1350190" y="1889090"/>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TEST CASES</a:t>
            </a:r>
          </a:p>
          <a:p>
            <a:pPr algn="ctr"/>
            <a:endParaRPr lang="en-US" sz="4800">
              <a:solidFill>
                <a:schemeClr val="bg1"/>
              </a:solidFill>
              <a:latin typeface="+mj-lt"/>
            </a:endParaRPr>
          </a:p>
        </p:txBody>
      </p:sp>
    </p:spTree>
    <p:extLst>
      <p:ext uri="{BB962C8B-B14F-4D97-AF65-F5344CB8AC3E}">
        <p14:creationId xmlns:p14="http://schemas.microsoft.com/office/powerpoint/2010/main" val="4036744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0EA6F-1FBE-E12B-C90B-0EA21367B19B}"/>
              </a:ext>
            </a:extLst>
          </p:cNvPr>
          <p:cNvSpPr txBox="1"/>
          <p:nvPr/>
        </p:nvSpPr>
        <p:spPr>
          <a:xfrm>
            <a:off x="365760" y="787494"/>
            <a:ext cx="10104120" cy="665888"/>
          </a:xfrm>
          <a:prstGeom prst="rect">
            <a:avLst/>
          </a:prstGeom>
          <a:noFill/>
        </p:spPr>
        <p:txBody>
          <a:bodyPr wrap="square" lIns="91440" tIns="45720" rIns="91440" bIns="45720" anchor="t">
            <a:spAutoFit/>
          </a:bodyPr>
          <a:lstStyle/>
          <a:p>
            <a:pPr marL="457200" indent="-457200">
              <a:lnSpc>
                <a:spcPct val="150000"/>
              </a:lnSpc>
              <a:buFont typeface="Wingdings" panose="05000000000000000000" pitchFamily="2" charset="2"/>
              <a:buChar char="§"/>
            </a:pPr>
            <a:endParaRPr lang="en-US" sz="2800" dirty="0">
              <a:solidFill>
                <a:schemeClr val="bg1"/>
              </a:solidFill>
              <a:latin typeface="+mj-lt"/>
            </a:endParaRPr>
          </a:p>
        </p:txBody>
      </p:sp>
      <p:graphicFrame>
        <p:nvGraphicFramePr>
          <p:cNvPr id="4" name="Table 3">
            <a:extLst>
              <a:ext uri="{FF2B5EF4-FFF2-40B4-BE49-F238E27FC236}">
                <a16:creationId xmlns:a16="http://schemas.microsoft.com/office/drawing/2014/main" id="{343BB536-06DF-0F64-2735-30EE995724FF}"/>
              </a:ext>
            </a:extLst>
          </p:cNvPr>
          <p:cNvGraphicFramePr>
            <a:graphicFrameLocks noGrp="1"/>
          </p:cNvGraphicFramePr>
          <p:nvPr>
            <p:extLst>
              <p:ext uri="{D42A27DB-BD31-4B8C-83A1-F6EECF244321}">
                <p14:modId xmlns:p14="http://schemas.microsoft.com/office/powerpoint/2010/main" val="1487548980"/>
              </p:ext>
            </p:extLst>
          </p:nvPr>
        </p:nvGraphicFramePr>
        <p:xfrm>
          <a:off x="546339" y="4155056"/>
          <a:ext cx="10938876" cy="2433928"/>
        </p:xfrm>
        <a:graphic>
          <a:graphicData uri="http://schemas.openxmlformats.org/drawingml/2006/table">
            <a:tbl>
              <a:tblPr firstRow="1" firstCol="1" bandRow="1">
                <a:tableStyleId>{5C22544A-7EE6-4342-B048-85BDC9FD1C3A}</a:tableStyleId>
              </a:tblPr>
              <a:tblGrid>
                <a:gridCol w="2850775">
                  <a:extLst>
                    <a:ext uri="{9D8B030D-6E8A-4147-A177-3AD203B41FA5}">
                      <a16:colId xmlns:a16="http://schemas.microsoft.com/office/drawing/2014/main" val="679406960"/>
                    </a:ext>
                  </a:extLst>
                </a:gridCol>
                <a:gridCol w="2373101">
                  <a:extLst>
                    <a:ext uri="{9D8B030D-6E8A-4147-A177-3AD203B41FA5}">
                      <a16:colId xmlns:a16="http://schemas.microsoft.com/office/drawing/2014/main" val="3334396298"/>
                    </a:ext>
                  </a:extLst>
                </a:gridCol>
                <a:gridCol w="5715000">
                  <a:extLst>
                    <a:ext uri="{9D8B030D-6E8A-4147-A177-3AD203B41FA5}">
                      <a16:colId xmlns:a16="http://schemas.microsoft.com/office/drawing/2014/main" val="584185834"/>
                    </a:ext>
                  </a:extLst>
                </a:gridCol>
              </a:tblGrid>
              <a:tr h="285614">
                <a:tc>
                  <a:txBody>
                    <a:bodyPr/>
                    <a:lstStyle/>
                    <a:p>
                      <a:pPr algn="l">
                        <a:spcAft>
                          <a:spcPts val="0"/>
                        </a:spcAft>
                      </a:pPr>
                      <a:r>
                        <a:rPr lang="en-US" dirty="0">
                          <a:effectLst/>
                        </a:rPr>
                        <a:t>Test cases</a:t>
                      </a:r>
                    </a:p>
                  </a:txBody>
                  <a:tcPr marL="68580" marR="68580" marT="0" marB="0"/>
                </a:tc>
                <a:tc>
                  <a:txBody>
                    <a:bodyPr/>
                    <a:lstStyle/>
                    <a:p>
                      <a:pPr algn="l">
                        <a:spcAft>
                          <a:spcPts val="0"/>
                        </a:spcAft>
                      </a:pPr>
                      <a:r>
                        <a:rPr lang="en-US" dirty="0">
                          <a:effectLst/>
                        </a:rPr>
                        <a:t>Test data</a:t>
                      </a:r>
                    </a:p>
                  </a:txBody>
                  <a:tcPr marL="68580" marR="68580" marT="0" marB="0"/>
                </a:tc>
                <a:tc>
                  <a:txBody>
                    <a:bodyPr/>
                    <a:lstStyle/>
                    <a:p>
                      <a:pPr algn="l">
                        <a:spcAft>
                          <a:spcPts val="0"/>
                        </a:spcAft>
                      </a:pPr>
                      <a:r>
                        <a:rPr lang="en-US" dirty="0">
                          <a:effectLst/>
                        </a:rPr>
                        <a:t>Output</a:t>
                      </a:r>
                    </a:p>
                  </a:txBody>
                  <a:tcPr marL="68580" marR="68580" marT="0" marB="0"/>
                </a:tc>
                <a:extLst>
                  <a:ext uri="{0D108BD9-81ED-4DB2-BD59-A6C34878D82A}">
                    <a16:rowId xmlns:a16="http://schemas.microsoft.com/office/drawing/2014/main" val="1144115196"/>
                  </a:ext>
                </a:extLst>
              </a:tr>
              <a:tr h="347704">
                <a:tc>
                  <a:txBody>
                    <a:bodyPr/>
                    <a:lstStyle/>
                    <a:p>
                      <a:pPr algn="l">
                        <a:spcAft>
                          <a:spcPts val="0"/>
                        </a:spcAft>
                      </a:pPr>
                      <a:r>
                        <a:rPr lang="en-US" dirty="0">
                          <a:effectLst/>
                        </a:rPr>
                        <a:t>Enter Email</a:t>
                      </a:r>
                    </a:p>
                  </a:txBody>
                  <a:tcPr marL="68580" marR="68580" marT="0" marB="0"/>
                </a:tc>
                <a:tc>
                  <a:txBody>
                    <a:bodyPr/>
                    <a:lstStyle/>
                    <a:p>
                      <a:pPr algn="l">
                        <a:spcAft>
                          <a:spcPts val="0"/>
                        </a:spcAft>
                      </a:pPr>
                      <a:r>
                        <a:rPr lang="en-US" dirty="0">
                          <a:effectLst/>
                        </a:rPr>
                        <a:t>Xyz@example.com</a:t>
                      </a:r>
                    </a:p>
                  </a:txBody>
                  <a:tcPr marL="68580" marR="68580" marT="0" marB="0"/>
                </a:tc>
                <a:tc>
                  <a:txBody>
                    <a:bodyPr/>
                    <a:lstStyle/>
                    <a:p>
                      <a:pPr algn="l">
                        <a:spcAft>
                          <a:spcPts val="0"/>
                        </a:spcAft>
                      </a:pPr>
                      <a:endParaRPr lang="en-US" dirty="0">
                        <a:effectLst/>
                      </a:endParaRPr>
                    </a:p>
                  </a:txBody>
                  <a:tcPr marL="68580" marR="68580" marT="0" marB="0"/>
                </a:tc>
                <a:extLst>
                  <a:ext uri="{0D108BD9-81ED-4DB2-BD59-A6C34878D82A}">
                    <a16:rowId xmlns:a16="http://schemas.microsoft.com/office/drawing/2014/main" val="1153848458"/>
                  </a:ext>
                </a:extLst>
              </a:tr>
              <a:tr h="360121">
                <a:tc>
                  <a:txBody>
                    <a:bodyPr/>
                    <a:lstStyle/>
                    <a:p>
                      <a:pPr algn="l">
                        <a:spcAft>
                          <a:spcPts val="0"/>
                        </a:spcAft>
                      </a:pPr>
                      <a:r>
                        <a:rPr lang="en-US" dirty="0">
                          <a:effectLst/>
                        </a:rPr>
                        <a:t>Enter password</a:t>
                      </a:r>
                    </a:p>
                  </a:txBody>
                  <a:tcPr marL="68580" marR="68580" marT="0" marB="0"/>
                </a:tc>
                <a:tc>
                  <a:txBody>
                    <a:bodyPr/>
                    <a:lstStyle/>
                    <a:p>
                      <a:pPr algn="l">
                        <a:spcAft>
                          <a:spcPts val="0"/>
                        </a:spcAft>
                      </a:pPr>
                      <a:r>
                        <a:rPr lang="en-US" dirty="0">
                          <a:effectLst/>
                        </a:rPr>
                        <a:t>Abc@123</a:t>
                      </a:r>
                    </a:p>
                  </a:txBody>
                  <a:tcPr marL="68580" marR="68580" marT="0" marB="0"/>
                </a:tc>
                <a:tc>
                  <a:txBody>
                    <a:bodyPr/>
                    <a:lstStyle/>
                    <a:p>
                      <a:pPr algn="l">
                        <a:spcAft>
                          <a:spcPts val="0"/>
                        </a:spcAft>
                      </a:pPr>
                      <a:endParaRPr lang="en-US" dirty="0">
                        <a:effectLst/>
                      </a:endParaRPr>
                    </a:p>
                  </a:txBody>
                  <a:tcPr marL="68580" marR="68580" marT="0" marB="0"/>
                </a:tc>
                <a:extLst>
                  <a:ext uri="{0D108BD9-81ED-4DB2-BD59-A6C34878D82A}">
                    <a16:rowId xmlns:a16="http://schemas.microsoft.com/office/drawing/2014/main" val="418185216"/>
                  </a:ext>
                </a:extLst>
              </a:tr>
              <a:tr h="1440489">
                <a:tc>
                  <a:txBody>
                    <a:bodyPr/>
                    <a:lstStyle/>
                    <a:p>
                      <a:pPr algn="l">
                        <a:spcAft>
                          <a:spcPts val="0"/>
                        </a:spcAft>
                      </a:pPr>
                      <a:r>
                        <a:rPr lang="en-US" dirty="0">
                          <a:effectLst/>
                        </a:rPr>
                        <a:t>Click Login </a:t>
                      </a:r>
                      <a:endParaRPr lang="en-US">
                        <a:effectLst/>
                      </a:endParaRPr>
                    </a:p>
                  </a:txBody>
                  <a:tcPr marL="68580" marR="68580" marT="0" marB="0"/>
                </a:tc>
                <a:tc>
                  <a:txBody>
                    <a:bodyPr/>
                    <a:lstStyle/>
                    <a:p>
                      <a:pPr algn="l">
                        <a:spcAft>
                          <a:spcPts val="0"/>
                        </a:spcAft>
                      </a:pPr>
                      <a:endParaRPr lang="en-US" dirty="0">
                        <a:effectLst/>
                      </a:endParaRPr>
                    </a:p>
                  </a:txBody>
                  <a:tcPr marL="68580" marR="68580" marT="0" marB="0"/>
                </a:tc>
                <a:tc>
                  <a:txBody>
                    <a:bodyPr/>
                    <a:lstStyle/>
                    <a:p>
                      <a:pPr algn="l">
                        <a:spcAft>
                          <a:spcPts val="0"/>
                        </a:spcAft>
                      </a:pPr>
                      <a:r>
                        <a:rPr lang="en-US" dirty="0">
                          <a:effectLst/>
                        </a:rPr>
                        <a:t>After clicking log-in the user is logged in to home page .If email or password is not matched with registered information then user is prompted to enter correct information</a:t>
                      </a:r>
                    </a:p>
                  </a:txBody>
                  <a:tcPr marL="68580" marR="68580" marT="0" marB="0"/>
                </a:tc>
                <a:extLst>
                  <a:ext uri="{0D108BD9-81ED-4DB2-BD59-A6C34878D82A}">
                    <a16:rowId xmlns:a16="http://schemas.microsoft.com/office/drawing/2014/main" val="4152538832"/>
                  </a:ext>
                </a:extLst>
              </a:tr>
            </a:tbl>
          </a:graphicData>
        </a:graphic>
      </p:graphicFrame>
      <p:graphicFrame>
        <p:nvGraphicFramePr>
          <p:cNvPr id="6" name="Table 5">
            <a:extLst>
              <a:ext uri="{FF2B5EF4-FFF2-40B4-BE49-F238E27FC236}">
                <a16:creationId xmlns:a16="http://schemas.microsoft.com/office/drawing/2014/main" id="{7C019F86-A968-4B4E-E007-0C5AB728A493}"/>
              </a:ext>
            </a:extLst>
          </p:cNvPr>
          <p:cNvGraphicFramePr>
            <a:graphicFrameLocks noGrp="1"/>
          </p:cNvGraphicFramePr>
          <p:nvPr>
            <p:extLst>
              <p:ext uri="{D42A27DB-BD31-4B8C-83A1-F6EECF244321}">
                <p14:modId xmlns:p14="http://schemas.microsoft.com/office/powerpoint/2010/main" val="2535031776"/>
              </p:ext>
            </p:extLst>
          </p:nvPr>
        </p:nvGraphicFramePr>
        <p:xfrm>
          <a:off x="575094" y="546339"/>
          <a:ext cx="10787346" cy="3018159"/>
        </p:xfrm>
        <a:graphic>
          <a:graphicData uri="http://schemas.openxmlformats.org/drawingml/2006/table">
            <a:tbl>
              <a:tblPr firstRow="1" firstCol="1" bandRow="1">
                <a:tableStyleId>{5C22544A-7EE6-4342-B048-85BDC9FD1C3A}</a:tableStyleId>
              </a:tblPr>
              <a:tblGrid>
                <a:gridCol w="2888698">
                  <a:extLst>
                    <a:ext uri="{9D8B030D-6E8A-4147-A177-3AD203B41FA5}">
                      <a16:colId xmlns:a16="http://schemas.microsoft.com/office/drawing/2014/main" val="2118983212"/>
                    </a:ext>
                  </a:extLst>
                </a:gridCol>
                <a:gridCol w="2462273">
                  <a:extLst>
                    <a:ext uri="{9D8B030D-6E8A-4147-A177-3AD203B41FA5}">
                      <a16:colId xmlns:a16="http://schemas.microsoft.com/office/drawing/2014/main" val="2533857271"/>
                    </a:ext>
                  </a:extLst>
                </a:gridCol>
                <a:gridCol w="5436375">
                  <a:extLst>
                    <a:ext uri="{9D8B030D-6E8A-4147-A177-3AD203B41FA5}">
                      <a16:colId xmlns:a16="http://schemas.microsoft.com/office/drawing/2014/main" val="3973835326"/>
                    </a:ext>
                  </a:extLst>
                </a:gridCol>
              </a:tblGrid>
              <a:tr h="268941">
                <a:tc>
                  <a:txBody>
                    <a:bodyPr/>
                    <a:lstStyle/>
                    <a:p>
                      <a:pPr>
                        <a:spcAft>
                          <a:spcPts val="0"/>
                        </a:spcAft>
                      </a:pPr>
                      <a:r>
                        <a:rPr lang="en-US">
                          <a:effectLst/>
                        </a:rPr>
                        <a:t>Test case</a:t>
                      </a:r>
                    </a:p>
                  </a:txBody>
                  <a:tcPr marL="68580" marR="68580" marT="0" marB="0"/>
                </a:tc>
                <a:tc>
                  <a:txBody>
                    <a:bodyPr/>
                    <a:lstStyle/>
                    <a:p>
                      <a:pPr>
                        <a:spcAft>
                          <a:spcPts val="0"/>
                        </a:spcAft>
                      </a:pPr>
                      <a:r>
                        <a:rPr lang="en-US">
                          <a:effectLst/>
                        </a:rPr>
                        <a:t>Test-data</a:t>
                      </a:r>
                    </a:p>
                  </a:txBody>
                  <a:tcPr marL="68580" marR="68580" marT="0" marB="0"/>
                </a:tc>
                <a:tc>
                  <a:txBody>
                    <a:bodyPr/>
                    <a:lstStyle/>
                    <a:p>
                      <a:pPr>
                        <a:spcAft>
                          <a:spcPts val="0"/>
                        </a:spcAft>
                      </a:pPr>
                      <a:r>
                        <a:rPr lang="en-US">
                          <a:effectLst/>
                        </a:rPr>
                        <a:t>output</a:t>
                      </a:r>
                    </a:p>
                  </a:txBody>
                  <a:tcPr marL="68580" marR="68580" marT="0" marB="0"/>
                </a:tc>
                <a:extLst>
                  <a:ext uri="{0D108BD9-81ED-4DB2-BD59-A6C34878D82A}">
                    <a16:rowId xmlns:a16="http://schemas.microsoft.com/office/drawing/2014/main" val="3863391844"/>
                  </a:ext>
                </a:extLst>
              </a:tr>
              <a:tr h="309165">
                <a:tc>
                  <a:txBody>
                    <a:bodyPr/>
                    <a:lstStyle/>
                    <a:p>
                      <a:pPr>
                        <a:spcAft>
                          <a:spcPts val="0"/>
                        </a:spcAft>
                      </a:pPr>
                      <a:r>
                        <a:rPr lang="en-US">
                          <a:effectLst/>
                        </a:rPr>
                        <a:t>Enter email</a:t>
                      </a:r>
                    </a:p>
                  </a:txBody>
                  <a:tcPr marL="68580" marR="68580" marT="0" marB="0"/>
                </a:tc>
                <a:tc>
                  <a:txBody>
                    <a:bodyPr/>
                    <a:lstStyle/>
                    <a:p>
                      <a:pPr>
                        <a:spcAft>
                          <a:spcPts val="0"/>
                        </a:spcAft>
                      </a:pPr>
                      <a:r>
                        <a:rPr lang="en-US">
                          <a:effectLst/>
                        </a:rPr>
                        <a:t>xyz@example.com</a:t>
                      </a:r>
                    </a:p>
                  </a:txBody>
                  <a:tcPr marL="68580" marR="68580" marT="0" marB="0"/>
                </a:tc>
                <a:tc>
                  <a:txBody>
                    <a:bodyPr/>
                    <a:lstStyle/>
                    <a:p>
                      <a:pPr>
                        <a:spcAft>
                          <a:spcPts val="0"/>
                        </a:spcAft>
                      </a:pPr>
                      <a:r>
                        <a:rPr lang="en-US">
                          <a:effectLst/>
                        </a:rPr>
                        <a:t> </a:t>
                      </a:r>
                    </a:p>
                  </a:txBody>
                  <a:tcPr marL="68580" marR="68580" marT="0" marB="0"/>
                </a:tc>
                <a:extLst>
                  <a:ext uri="{0D108BD9-81ED-4DB2-BD59-A6C34878D82A}">
                    <a16:rowId xmlns:a16="http://schemas.microsoft.com/office/drawing/2014/main" val="1010557616"/>
                  </a:ext>
                </a:extLst>
              </a:tr>
              <a:tr h="502392">
                <a:tc>
                  <a:txBody>
                    <a:bodyPr/>
                    <a:lstStyle/>
                    <a:p>
                      <a:pPr>
                        <a:spcAft>
                          <a:spcPts val="0"/>
                        </a:spcAft>
                      </a:pPr>
                      <a:r>
                        <a:rPr lang="en-US">
                          <a:effectLst/>
                        </a:rPr>
                        <a:t>Enter password</a:t>
                      </a:r>
                    </a:p>
                  </a:txBody>
                  <a:tcPr marL="68580" marR="68580" marT="0" marB="0"/>
                </a:tc>
                <a:tc>
                  <a:txBody>
                    <a:bodyPr/>
                    <a:lstStyle/>
                    <a:p>
                      <a:pPr>
                        <a:spcAft>
                          <a:spcPts val="0"/>
                        </a:spcAft>
                      </a:pPr>
                      <a:r>
                        <a:rPr lang="en-US">
                          <a:effectLst/>
                        </a:rPr>
                        <a:t>Abc@123</a:t>
                      </a:r>
                    </a:p>
                  </a:txBody>
                  <a:tcPr marL="68580" marR="68580" marT="0" marB="0"/>
                </a:tc>
                <a:tc>
                  <a:txBody>
                    <a:bodyPr/>
                    <a:lstStyle/>
                    <a:p>
                      <a:pPr>
                        <a:spcAft>
                          <a:spcPts val="0"/>
                        </a:spcAft>
                      </a:pPr>
                      <a:r>
                        <a:rPr lang="en-US">
                          <a:effectLst/>
                        </a:rPr>
                        <a:t> </a:t>
                      </a:r>
                    </a:p>
                  </a:txBody>
                  <a:tcPr marL="68580" marR="68580" marT="0" marB="0"/>
                </a:tc>
                <a:extLst>
                  <a:ext uri="{0D108BD9-81ED-4DB2-BD59-A6C34878D82A}">
                    <a16:rowId xmlns:a16="http://schemas.microsoft.com/office/drawing/2014/main" val="2071570631"/>
                  </a:ext>
                </a:extLst>
              </a:tr>
              <a:tr h="579685">
                <a:tc>
                  <a:txBody>
                    <a:bodyPr/>
                    <a:lstStyle/>
                    <a:p>
                      <a:pPr>
                        <a:spcAft>
                          <a:spcPts val="0"/>
                        </a:spcAft>
                      </a:pPr>
                      <a:r>
                        <a:rPr lang="en-US">
                          <a:effectLst/>
                        </a:rPr>
                        <a:t>Submit</a:t>
                      </a:r>
                    </a:p>
                  </a:txBody>
                  <a:tcPr marL="68580" marR="68580" marT="0" marB="0"/>
                </a:tc>
                <a:tc>
                  <a:txBody>
                    <a:bodyPr/>
                    <a:lstStyle/>
                    <a:p>
                      <a:pPr>
                        <a:spcAft>
                          <a:spcPts val="0"/>
                        </a:spcAft>
                      </a:pPr>
                      <a:r>
                        <a:rPr lang="en-US">
                          <a:effectLst/>
                        </a:rPr>
                        <a:t> </a:t>
                      </a:r>
                    </a:p>
                  </a:txBody>
                  <a:tcPr marL="68580" marR="68580" marT="0" marB="0"/>
                </a:tc>
                <a:tc>
                  <a:txBody>
                    <a:bodyPr/>
                    <a:lstStyle/>
                    <a:p>
                      <a:pPr>
                        <a:spcAft>
                          <a:spcPts val="0"/>
                        </a:spcAft>
                      </a:pPr>
                      <a:r>
                        <a:rPr lang="en-US">
                          <a:effectLst/>
                        </a:rPr>
                        <a:t>On clicking submit if the email and password are valid then user is registered</a:t>
                      </a:r>
                    </a:p>
                  </a:txBody>
                  <a:tcPr marL="68580" marR="68580" marT="0" marB="0"/>
                </a:tc>
                <a:extLst>
                  <a:ext uri="{0D108BD9-81ED-4DB2-BD59-A6C34878D82A}">
                    <a16:rowId xmlns:a16="http://schemas.microsoft.com/office/drawing/2014/main" val="3504268696"/>
                  </a:ext>
                </a:extLst>
              </a:tr>
              <a:tr h="579685">
                <a:tc>
                  <a:txBody>
                    <a:bodyPr/>
                    <a:lstStyle/>
                    <a:p>
                      <a:pPr>
                        <a:spcAft>
                          <a:spcPts val="0"/>
                        </a:spcAft>
                      </a:pPr>
                      <a:r>
                        <a:rPr lang="en-US">
                          <a:effectLst/>
                        </a:rPr>
                        <a:t>Email validation</a:t>
                      </a:r>
                    </a:p>
                  </a:txBody>
                  <a:tcPr marL="68580" marR="68580" marT="0" marB="0"/>
                </a:tc>
                <a:tc>
                  <a:txBody>
                    <a:bodyPr/>
                    <a:lstStyle/>
                    <a:p>
                      <a:pPr>
                        <a:spcAft>
                          <a:spcPts val="0"/>
                        </a:spcAft>
                      </a:pPr>
                      <a:r>
                        <a:rPr lang="en-US">
                          <a:effectLst/>
                        </a:rPr>
                        <a:t>xyz@example.com</a:t>
                      </a:r>
                    </a:p>
                  </a:txBody>
                  <a:tcPr marL="68580" marR="68580" marT="0" marB="0"/>
                </a:tc>
                <a:tc>
                  <a:txBody>
                    <a:bodyPr/>
                    <a:lstStyle/>
                    <a:p>
                      <a:pPr>
                        <a:spcAft>
                          <a:spcPts val="0"/>
                        </a:spcAft>
                      </a:pPr>
                      <a:r>
                        <a:rPr lang="en-US">
                          <a:effectLst/>
                        </a:rPr>
                        <a:t>If email is invalid, it should prompt user to enter valid email</a:t>
                      </a:r>
                    </a:p>
                  </a:txBody>
                  <a:tcPr marL="68580" marR="68580" marT="0" marB="0"/>
                </a:tc>
                <a:extLst>
                  <a:ext uri="{0D108BD9-81ED-4DB2-BD59-A6C34878D82A}">
                    <a16:rowId xmlns:a16="http://schemas.microsoft.com/office/drawing/2014/main" val="3891081057"/>
                  </a:ext>
                </a:extLst>
              </a:tr>
              <a:tr h="772912">
                <a:tc>
                  <a:txBody>
                    <a:bodyPr/>
                    <a:lstStyle/>
                    <a:p>
                      <a:pPr>
                        <a:spcAft>
                          <a:spcPts val="0"/>
                        </a:spcAft>
                      </a:pPr>
                      <a:r>
                        <a:rPr lang="en-US">
                          <a:effectLst/>
                        </a:rPr>
                        <a:t>Password validation</a:t>
                      </a:r>
                    </a:p>
                  </a:txBody>
                  <a:tcPr marL="68580" marR="68580" marT="0" marB="0"/>
                </a:tc>
                <a:tc>
                  <a:txBody>
                    <a:bodyPr/>
                    <a:lstStyle/>
                    <a:p>
                      <a:pPr>
                        <a:spcAft>
                          <a:spcPts val="0"/>
                        </a:spcAft>
                      </a:pPr>
                      <a:r>
                        <a:rPr lang="en-US">
                          <a:effectLst/>
                        </a:rPr>
                        <a:t>Abc@123</a:t>
                      </a:r>
                    </a:p>
                  </a:txBody>
                  <a:tcPr marL="68580" marR="68580" marT="0" marB="0"/>
                </a:tc>
                <a:tc>
                  <a:txBody>
                    <a:bodyPr/>
                    <a:lstStyle/>
                    <a:p>
                      <a:pPr>
                        <a:spcAft>
                          <a:spcPts val="0"/>
                        </a:spcAft>
                      </a:pPr>
                      <a:r>
                        <a:rPr lang="en-US">
                          <a:effectLst/>
                        </a:rPr>
                        <a:t>If password does meet required length or it is not strong enough user isa asked to enter strong password</a:t>
                      </a:r>
                    </a:p>
                  </a:txBody>
                  <a:tcPr marL="68580" marR="68580" marT="0" marB="0"/>
                </a:tc>
                <a:extLst>
                  <a:ext uri="{0D108BD9-81ED-4DB2-BD59-A6C34878D82A}">
                    <a16:rowId xmlns:a16="http://schemas.microsoft.com/office/drawing/2014/main" val="198228948"/>
                  </a:ext>
                </a:extLst>
              </a:tr>
            </a:tbl>
          </a:graphicData>
        </a:graphic>
      </p:graphicFrame>
      <p:sp>
        <p:nvSpPr>
          <p:cNvPr id="7" name="TextBox 6">
            <a:extLst>
              <a:ext uri="{FF2B5EF4-FFF2-40B4-BE49-F238E27FC236}">
                <a16:creationId xmlns:a16="http://schemas.microsoft.com/office/drawing/2014/main" id="{47B2FF69-0BB7-D6F5-DD02-F5F797D09B2E}"/>
              </a:ext>
            </a:extLst>
          </p:cNvPr>
          <p:cNvSpPr txBox="1"/>
          <p:nvPr/>
        </p:nvSpPr>
        <p:spPr>
          <a:xfrm>
            <a:off x="4738777" y="26971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18369B61-3094-F624-3D64-C45F5BC036A1}"/>
              </a:ext>
            </a:extLst>
          </p:cNvPr>
          <p:cNvSpPr txBox="1"/>
          <p:nvPr/>
        </p:nvSpPr>
        <p:spPr>
          <a:xfrm>
            <a:off x="685799" y="80682"/>
            <a:ext cx="26356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Test case for sign-up</a:t>
            </a:r>
          </a:p>
        </p:txBody>
      </p:sp>
      <p:sp>
        <p:nvSpPr>
          <p:cNvPr id="10" name="TextBox 9">
            <a:extLst>
              <a:ext uri="{FF2B5EF4-FFF2-40B4-BE49-F238E27FC236}">
                <a16:creationId xmlns:a16="http://schemas.microsoft.com/office/drawing/2014/main" id="{071D014B-9C9C-0F4E-6331-2A436424B765}"/>
              </a:ext>
            </a:extLst>
          </p:cNvPr>
          <p:cNvSpPr txBox="1"/>
          <p:nvPr/>
        </p:nvSpPr>
        <p:spPr>
          <a:xfrm>
            <a:off x="632011" y="3697941"/>
            <a:ext cx="27163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Test case for Log-in</a:t>
            </a:r>
          </a:p>
        </p:txBody>
      </p:sp>
    </p:spTree>
    <p:extLst>
      <p:ext uri="{BB962C8B-B14F-4D97-AF65-F5344CB8AC3E}">
        <p14:creationId xmlns:p14="http://schemas.microsoft.com/office/powerpoint/2010/main" val="148709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32552-553F-2EB6-28B6-98955E526D54}"/>
              </a:ext>
            </a:extLst>
          </p:cNvPr>
          <p:cNvSpPr txBox="1"/>
          <p:nvPr/>
        </p:nvSpPr>
        <p:spPr>
          <a:xfrm>
            <a:off x="1497203" y="1999622"/>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SPRINT BACKLOG</a:t>
            </a:r>
          </a:p>
          <a:p>
            <a:pPr algn="ctr"/>
            <a:endParaRPr lang="en-US" sz="4800">
              <a:solidFill>
                <a:schemeClr val="bg1"/>
              </a:solidFill>
              <a:latin typeface="+mj-lt"/>
            </a:endParaRPr>
          </a:p>
        </p:txBody>
      </p:sp>
    </p:spTree>
    <p:extLst>
      <p:ext uri="{BB962C8B-B14F-4D97-AF65-F5344CB8AC3E}">
        <p14:creationId xmlns:p14="http://schemas.microsoft.com/office/powerpoint/2010/main" val="3129949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email, Teams&#10;&#10;Description automatically generated">
            <a:extLst>
              <a:ext uri="{FF2B5EF4-FFF2-40B4-BE49-F238E27FC236}">
                <a16:creationId xmlns:a16="http://schemas.microsoft.com/office/drawing/2014/main" id="{BBCD2F33-8D6B-2F44-B7F4-A6BA0C9C3BAD}"/>
              </a:ext>
            </a:extLst>
          </p:cNvPr>
          <p:cNvPicPr>
            <a:picLocks noChangeAspect="1"/>
          </p:cNvPicPr>
          <p:nvPr/>
        </p:nvPicPr>
        <p:blipFill>
          <a:blip r:embed="rId2"/>
          <a:stretch>
            <a:fillRect/>
          </a:stretch>
        </p:blipFill>
        <p:spPr>
          <a:xfrm>
            <a:off x="0" y="163286"/>
            <a:ext cx="12192000" cy="6531428"/>
          </a:xfrm>
          <a:prstGeom prst="rect">
            <a:avLst/>
          </a:prstGeom>
        </p:spPr>
      </p:pic>
    </p:spTree>
    <p:extLst>
      <p:ext uri="{BB962C8B-B14F-4D97-AF65-F5344CB8AC3E}">
        <p14:creationId xmlns:p14="http://schemas.microsoft.com/office/powerpoint/2010/main" val="3287394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descr="A person typing on a computer&#10;&#10;Description automatically generated with medium confidence">
            <a:extLst>
              <a:ext uri="{FF2B5EF4-FFF2-40B4-BE49-F238E27FC236}">
                <a16:creationId xmlns:a16="http://schemas.microsoft.com/office/drawing/2014/main" id="{8CF5E83F-A562-088E-58F3-D2605DCCC329}"/>
              </a:ext>
            </a:extLst>
          </p:cNvPr>
          <p:cNvPicPr>
            <a:picLocks noChangeAspect="1"/>
          </p:cNvPicPr>
          <p:nvPr/>
        </p:nvPicPr>
        <p:blipFill>
          <a:blip r:embed="rId2"/>
          <a:stretch>
            <a:fillRect/>
          </a:stretch>
        </p:blipFill>
        <p:spPr>
          <a:xfrm>
            <a:off x="0" y="0"/>
            <a:ext cx="12192000" cy="6858000"/>
          </a:xfrm>
          <a:prstGeom prst="rect">
            <a:avLst/>
          </a:prstGeom>
        </p:spPr>
      </p:pic>
      <p:sp>
        <p:nvSpPr>
          <p:cNvPr id="39" name="TextBox 38">
            <a:extLst>
              <a:ext uri="{FF2B5EF4-FFF2-40B4-BE49-F238E27FC236}">
                <a16:creationId xmlns:a16="http://schemas.microsoft.com/office/drawing/2014/main" id="{7913FFB8-3EF8-CF06-F87E-32E72E735321}"/>
              </a:ext>
            </a:extLst>
          </p:cNvPr>
          <p:cNvSpPr txBox="1"/>
          <p:nvPr/>
        </p:nvSpPr>
        <p:spPr>
          <a:xfrm rot="16200000">
            <a:off x="-951623" y="4022566"/>
            <a:ext cx="3872006" cy="1107996"/>
          </a:xfrm>
          <a:prstGeom prst="rect">
            <a:avLst/>
          </a:prstGeom>
          <a:noFill/>
          <a:ln w="28575">
            <a:solidFill>
              <a:schemeClr val="bg1"/>
            </a:solidFill>
          </a:ln>
        </p:spPr>
        <p:txBody>
          <a:bodyPr wrap="square" rtlCol="0">
            <a:spAutoFit/>
          </a:bodyPr>
          <a:lstStyle/>
          <a:p>
            <a:r>
              <a:rPr lang="en-US" sz="6600">
                <a:solidFill>
                  <a:schemeClr val="bg1"/>
                </a:solidFill>
                <a:latin typeface="+mj-lt"/>
              </a:rPr>
              <a:t>METRICS</a:t>
            </a:r>
          </a:p>
        </p:txBody>
      </p:sp>
    </p:spTree>
    <p:extLst>
      <p:ext uri="{BB962C8B-B14F-4D97-AF65-F5344CB8AC3E}">
        <p14:creationId xmlns:p14="http://schemas.microsoft.com/office/powerpoint/2010/main" val="58616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445B96D9-51EF-00FF-1C86-302B51E33142}"/>
              </a:ext>
            </a:extLst>
          </p:cNvPr>
          <p:cNvPicPr>
            <a:picLocks noChangeAspect="1"/>
          </p:cNvPicPr>
          <p:nvPr/>
        </p:nvPicPr>
        <p:blipFill rotWithShape="1">
          <a:blip r:embed="rId2"/>
          <a:srcRect t="9401" b="15599"/>
          <a:stretch/>
        </p:blipFill>
        <p:spPr>
          <a:xfrm>
            <a:off x="547398" y="223935"/>
            <a:ext cx="11644602" cy="6550090"/>
          </a:xfrm>
          <a:prstGeom prst="rect">
            <a:avLst/>
          </a:prstGeom>
          <a:noFill/>
        </p:spPr>
      </p:pic>
    </p:spTree>
    <p:extLst>
      <p:ext uri="{BB962C8B-B14F-4D97-AF65-F5344CB8AC3E}">
        <p14:creationId xmlns:p14="http://schemas.microsoft.com/office/powerpoint/2010/main" val="467136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CC6C6"/>
        </a:solidFill>
        <a:effectLst/>
      </p:bgPr>
    </p:bg>
    <p:spTree>
      <p:nvGrpSpPr>
        <p:cNvPr id="1" name=""/>
        <p:cNvGrpSpPr/>
        <p:nvPr/>
      </p:nvGrpSpPr>
      <p:grpSpPr>
        <a:xfrm>
          <a:off x="0" y="0"/>
          <a:ext cx="0" cy="0"/>
          <a:chOff x="0" y="0"/>
          <a:chExt cx="0" cy="0"/>
        </a:xfrm>
      </p:grpSpPr>
      <p:pic>
        <p:nvPicPr>
          <p:cNvPr id="10" name="Picture 9" descr="Line chart&#10;&#10;Description automatically generated">
            <a:extLst>
              <a:ext uri="{FF2B5EF4-FFF2-40B4-BE49-F238E27FC236}">
                <a16:creationId xmlns:a16="http://schemas.microsoft.com/office/drawing/2014/main" id="{8505F862-DBC3-8E88-79D8-C3D1E1FA9FA9}"/>
              </a:ext>
            </a:extLst>
          </p:cNvPr>
          <p:cNvPicPr>
            <a:picLocks noChangeAspect="1"/>
          </p:cNvPicPr>
          <p:nvPr/>
        </p:nvPicPr>
        <p:blipFill>
          <a:blip r:embed="rId2"/>
          <a:stretch>
            <a:fillRect/>
          </a:stretch>
        </p:blipFill>
        <p:spPr>
          <a:xfrm>
            <a:off x="1362568" y="68263"/>
            <a:ext cx="9466863" cy="6721475"/>
          </a:xfrm>
          <a:prstGeom prst="rect">
            <a:avLst/>
          </a:prstGeom>
          <a:noFill/>
        </p:spPr>
      </p:pic>
    </p:spTree>
    <p:extLst>
      <p:ext uri="{BB962C8B-B14F-4D97-AF65-F5344CB8AC3E}">
        <p14:creationId xmlns:p14="http://schemas.microsoft.com/office/powerpoint/2010/main" val="337416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FAF8FB-D73D-3EFF-981D-9ECFCBF854BE}"/>
              </a:ext>
            </a:extLst>
          </p:cNvPr>
          <p:cNvSpPr txBox="1"/>
          <p:nvPr/>
        </p:nvSpPr>
        <p:spPr>
          <a:xfrm>
            <a:off x="6537728" y="2274838"/>
            <a:ext cx="5372101" cy="2308324"/>
          </a:xfrm>
          <a:prstGeom prst="rect">
            <a:avLst/>
          </a:prstGeom>
          <a:noFill/>
          <a:ln w="28575">
            <a:solidFill>
              <a:schemeClr val="bg1"/>
            </a:solidFill>
          </a:ln>
        </p:spPr>
        <p:txBody>
          <a:bodyPr wrap="square">
            <a:spAutoFit/>
          </a:bodyPr>
          <a:lstStyle/>
          <a:p>
            <a:pPr algn="ctr"/>
            <a:endParaRPr lang="en-US" sz="4800">
              <a:solidFill>
                <a:schemeClr val="bg1"/>
              </a:solidFill>
              <a:latin typeface="+mj-lt"/>
            </a:endParaRPr>
          </a:p>
          <a:p>
            <a:pPr algn="ctr"/>
            <a:r>
              <a:rPr lang="en-US" sz="4800">
                <a:solidFill>
                  <a:schemeClr val="bg1"/>
                </a:solidFill>
                <a:latin typeface="+mj-lt"/>
              </a:rPr>
              <a:t>RETROSPECTIVE</a:t>
            </a:r>
          </a:p>
          <a:p>
            <a:pPr algn="ctr"/>
            <a:endParaRPr lang="en-US" sz="4800">
              <a:solidFill>
                <a:schemeClr val="bg1"/>
              </a:solidFill>
              <a:latin typeface="+mj-lt"/>
            </a:endParaRPr>
          </a:p>
        </p:txBody>
      </p:sp>
      <p:pic>
        <p:nvPicPr>
          <p:cNvPr id="4" name="Picture 3" descr="A picture containing hanger&#10;&#10;Description automatically generated">
            <a:extLst>
              <a:ext uri="{FF2B5EF4-FFF2-40B4-BE49-F238E27FC236}">
                <a16:creationId xmlns:a16="http://schemas.microsoft.com/office/drawing/2014/main" id="{B955FC26-6FA4-7C96-64AF-28BDE2F6F326}"/>
              </a:ext>
            </a:extLst>
          </p:cNvPr>
          <p:cNvPicPr>
            <a:picLocks noChangeAspect="1"/>
          </p:cNvPicPr>
          <p:nvPr/>
        </p:nvPicPr>
        <p:blipFill rotWithShape="1">
          <a:blip r:embed="rId2"/>
          <a:srcRect l="-1018" t="-3158" r="3198" b="3290"/>
          <a:stretch/>
        </p:blipFill>
        <p:spPr>
          <a:xfrm>
            <a:off x="-65314" y="-223935"/>
            <a:ext cx="6279503" cy="7081935"/>
          </a:xfrm>
          <a:prstGeom prst="rect">
            <a:avLst/>
          </a:prstGeom>
        </p:spPr>
      </p:pic>
    </p:spTree>
    <p:extLst>
      <p:ext uri="{BB962C8B-B14F-4D97-AF65-F5344CB8AC3E}">
        <p14:creationId xmlns:p14="http://schemas.microsoft.com/office/powerpoint/2010/main" val="380651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A9C39F70-1E74-46B7-8760-8ECC824DF6E6}"/>
              </a:ext>
            </a:extLst>
          </p:cNvPr>
          <p:cNvSpPr>
            <a:spLocks noGrp="1"/>
          </p:cNvSpPr>
          <p:nvPr>
            <p:ph type="body" sz="quarter" idx="23"/>
          </p:nvPr>
        </p:nvSpPr>
        <p:spPr>
          <a:xfrm>
            <a:off x="792329" y="5330979"/>
            <a:ext cx="2743199" cy="442298"/>
          </a:xfrm>
        </p:spPr>
        <p:txBody>
          <a:bodyPr/>
          <a:lstStyle/>
          <a:p>
            <a:pPr algn="ctr">
              <a:lnSpc>
                <a:spcPct val="150000"/>
              </a:lnSpc>
            </a:pPr>
            <a:r>
              <a:rPr lang="en-US" sz="2000"/>
              <a:t>SATHWIK MUDENTI</a:t>
            </a:r>
          </a:p>
        </p:txBody>
      </p:sp>
      <p:sp>
        <p:nvSpPr>
          <p:cNvPr id="44" name="Text Placeholder 43">
            <a:extLst>
              <a:ext uri="{FF2B5EF4-FFF2-40B4-BE49-F238E27FC236}">
                <a16:creationId xmlns:a16="http://schemas.microsoft.com/office/drawing/2014/main" id="{9634001A-D9D3-4692-AE2E-FE9492A7AAA3}"/>
              </a:ext>
            </a:extLst>
          </p:cNvPr>
          <p:cNvSpPr>
            <a:spLocks noGrp="1"/>
          </p:cNvSpPr>
          <p:nvPr>
            <p:ph type="body" sz="quarter" idx="24"/>
          </p:nvPr>
        </p:nvSpPr>
        <p:spPr>
          <a:xfrm>
            <a:off x="998491" y="5815413"/>
            <a:ext cx="2330874" cy="442298"/>
          </a:xfrm>
        </p:spPr>
        <p:txBody>
          <a:bodyPr/>
          <a:lstStyle/>
          <a:p>
            <a:pPr algn="ctr">
              <a:lnSpc>
                <a:spcPct val="150000"/>
              </a:lnSpc>
            </a:pPr>
            <a:r>
              <a:rPr lang="en-US" sz="1400">
                <a:latin typeface="+mj-lt"/>
              </a:rPr>
              <a:t>BACKEND DEVELOPER</a:t>
            </a:r>
          </a:p>
        </p:txBody>
      </p:sp>
      <p:pic>
        <p:nvPicPr>
          <p:cNvPr id="54" name="Picture Placeholder 53">
            <a:extLst>
              <a:ext uri="{FF2B5EF4-FFF2-40B4-BE49-F238E27FC236}">
                <a16:creationId xmlns:a16="http://schemas.microsoft.com/office/drawing/2014/main" id="{912CDAE5-9317-4FEF-BBBB-F039E2F4D5D8}"/>
              </a:ext>
            </a:extLst>
          </p:cNvPr>
          <p:cNvPicPr>
            <a:picLocks noGrp="1" noChangeAspect="1"/>
          </p:cNvPicPr>
          <p:nvPr>
            <p:ph type="pic" sz="quarter" idx="21"/>
          </p:nvPr>
        </p:nvPicPr>
        <p:blipFill>
          <a:blip r:embed="rId2"/>
          <a:srcRect/>
          <a:stretch/>
        </p:blipFill>
        <p:spPr>
          <a:xfrm>
            <a:off x="4425833" y="1110606"/>
            <a:ext cx="3666426" cy="3666426"/>
          </a:xfrm>
        </p:spPr>
      </p:pic>
      <p:sp>
        <p:nvSpPr>
          <p:cNvPr id="45" name="Text Placeholder 44">
            <a:extLst>
              <a:ext uri="{FF2B5EF4-FFF2-40B4-BE49-F238E27FC236}">
                <a16:creationId xmlns:a16="http://schemas.microsoft.com/office/drawing/2014/main" id="{66064C23-F139-481C-9260-C19ED014FCEC}"/>
              </a:ext>
            </a:extLst>
          </p:cNvPr>
          <p:cNvSpPr>
            <a:spLocks noGrp="1"/>
          </p:cNvSpPr>
          <p:nvPr>
            <p:ph type="body" sz="quarter" idx="25"/>
          </p:nvPr>
        </p:nvSpPr>
        <p:spPr>
          <a:xfrm>
            <a:off x="4265725" y="5381655"/>
            <a:ext cx="4247295" cy="442298"/>
          </a:xfrm>
        </p:spPr>
        <p:txBody>
          <a:bodyPr/>
          <a:lstStyle/>
          <a:p>
            <a:pPr algn="ctr">
              <a:lnSpc>
                <a:spcPct val="150000"/>
              </a:lnSpc>
            </a:pPr>
            <a:r>
              <a:rPr lang="en-US" sz="2000"/>
              <a:t>VARUN REDDY DUGGIMPIDI</a:t>
            </a:r>
          </a:p>
        </p:txBody>
      </p:sp>
      <p:sp>
        <p:nvSpPr>
          <p:cNvPr id="46" name="Text Placeholder 45">
            <a:extLst>
              <a:ext uri="{FF2B5EF4-FFF2-40B4-BE49-F238E27FC236}">
                <a16:creationId xmlns:a16="http://schemas.microsoft.com/office/drawing/2014/main" id="{E48ADAD9-E74B-4C48-9036-93E316E3102A}"/>
              </a:ext>
            </a:extLst>
          </p:cNvPr>
          <p:cNvSpPr>
            <a:spLocks noGrp="1"/>
          </p:cNvSpPr>
          <p:nvPr>
            <p:ph type="body" sz="quarter" idx="26"/>
          </p:nvPr>
        </p:nvSpPr>
        <p:spPr>
          <a:xfrm>
            <a:off x="5176926" y="5823953"/>
            <a:ext cx="2617676" cy="442298"/>
          </a:xfrm>
        </p:spPr>
        <p:txBody>
          <a:bodyPr/>
          <a:lstStyle/>
          <a:p>
            <a:pPr algn="ctr">
              <a:lnSpc>
                <a:spcPct val="150000"/>
              </a:lnSpc>
            </a:pPr>
            <a:r>
              <a:rPr lang="en-US" sz="1400">
                <a:latin typeface="+mj-lt"/>
              </a:rPr>
              <a:t> BACKEND DEVELOPER 2</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a:xfrm>
            <a:off x="9436000" y="5914052"/>
            <a:ext cx="2330875" cy="442298"/>
          </a:xfrm>
        </p:spPr>
        <p:txBody>
          <a:bodyPr/>
          <a:lstStyle/>
          <a:p>
            <a:r>
              <a:rPr lang="en-US" sz="1400">
                <a:latin typeface="+mj-lt"/>
              </a:rPr>
              <a:t>QA/TESTER</a:t>
            </a:r>
          </a:p>
        </p:txBody>
      </p:sp>
      <p:sp>
        <p:nvSpPr>
          <p:cNvPr id="6" name="Oval 5">
            <a:extLst>
              <a:ext uri="{FF2B5EF4-FFF2-40B4-BE49-F238E27FC236}">
                <a16:creationId xmlns:a16="http://schemas.microsoft.com/office/drawing/2014/main" id="{03DAD38E-4DCE-D5DC-44EE-A97783C0D78D}"/>
              </a:ext>
            </a:extLst>
          </p:cNvPr>
          <p:cNvSpPr/>
          <p:nvPr/>
        </p:nvSpPr>
        <p:spPr>
          <a:xfrm flipH="1">
            <a:off x="2495550" y="3323154"/>
            <a:ext cx="133350" cy="6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icture containing water, outdoor, person, person&#10;&#10;Description automatically generated">
            <a:extLst>
              <a:ext uri="{FF2B5EF4-FFF2-40B4-BE49-F238E27FC236}">
                <a16:creationId xmlns:a16="http://schemas.microsoft.com/office/drawing/2014/main" id="{9FAA229D-9C55-A3A6-F77B-AF7F442A42F1}"/>
              </a:ext>
            </a:extLst>
          </p:cNvPr>
          <p:cNvPicPr>
            <a:picLocks noGrp="1" noChangeAspect="1"/>
          </p:cNvPicPr>
          <p:nvPr>
            <p:ph type="pic" sz="quarter" idx="14"/>
          </p:nvPr>
        </p:nvPicPr>
        <p:blipFill>
          <a:blip r:embed="rId3"/>
          <a:srcRect t="12213" b="12213"/>
          <a:stretch>
            <a:fillRect/>
          </a:stretch>
        </p:blipFill>
        <p:spPr>
          <a:xfrm>
            <a:off x="8403740" y="1110606"/>
            <a:ext cx="3639516" cy="3666426"/>
          </a:xfrm>
        </p:spPr>
      </p:pic>
      <p:pic>
        <p:nvPicPr>
          <p:cNvPr id="30" name="Picture Placeholder 29" descr="A person wearing a black shirt&#10;&#10;Description automatically generated with medium confidence">
            <a:extLst>
              <a:ext uri="{FF2B5EF4-FFF2-40B4-BE49-F238E27FC236}">
                <a16:creationId xmlns:a16="http://schemas.microsoft.com/office/drawing/2014/main" id="{AAFF350A-77A4-2C88-ED02-4461EE725579}"/>
              </a:ext>
            </a:extLst>
          </p:cNvPr>
          <p:cNvPicPr>
            <a:picLocks noGrp="1" noChangeAspect="1"/>
          </p:cNvPicPr>
          <p:nvPr>
            <p:ph type="pic" sz="quarter" idx="22"/>
          </p:nvPr>
        </p:nvPicPr>
        <p:blipFill>
          <a:blip r:embed="rId4"/>
          <a:srcRect t="8350" b="8350"/>
          <a:stretch>
            <a:fillRect/>
          </a:stretch>
        </p:blipFill>
        <p:spPr>
          <a:xfrm>
            <a:off x="270398" y="1110607"/>
            <a:ext cx="3638558" cy="3666426"/>
          </a:xfrm>
        </p:spPr>
      </p:pic>
      <p:sp>
        <p:nvSpPr>
          <p:cNvPr id="35" name="Text Placeholder 44">
            <a:extLst>
              <a:ext uri="{FF2B5EF4-FFF2-40B4-BE49-F238E27FC236}">
                <a16:creationId xmlns:a16="http://schemas.microsoft.com/office/drawing/2014/main" id="{D10A0082-9996-56CD-4A05-2C400A6F57C2}"/>
              </a:ext>
            </a:extLst>
          </p:cNvPr>
          <p:cNvSpPr txBox="1">
            <a:spLocks/>
          </p:cNvSpPr>
          <p:nvPr/>
        </p:nvSpPr>
        <p:spPr>
          <a:xfrm>
            <a:off x="8224872" y="5327001"/>
            <a:ext cx="4301100" cy="488412"/>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cap="all" spc="1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a:t>NARESH BABU CHINTA</a:t>
            </a:r>
          </a:p>
        </p:txBody>
      </p:sp>
    </p:spTree>
    <p:extLst>
      <p:ext uri="{BB962C8B-B14F-4D97-AF65-F5344CB8AC3E}">
        <p14:creationId xmlns:p14="http://schemas.microsoft.com/office/powerpoint/2010/main" val="4151769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90C03-47D1-CE1A-668C-50CD29CE6810}"/>
              </a:ext>
            </a:extLst>
          </p:cNvPr>
          <p:cNvSpPr txBox="1"/>
          <p:nvPr/>
        </p:nvSpPr>
        <p:spPr>
          <a:xfrm>
            <a:off x="572278" y="709126"/>
            <a:ext cx="5523722"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a:solidFill>
                  <a:schemeClr val="bg1"/>
                </a:solidFill>
                <a:latin typeface="+mj-lt"/>
              </a:rPr>
              <a:t>What went well?</a:t>
            </a:r>
          </a:p>
        </p:txBody>
      </p:sp>
      <p:sp>
        <p:nvSpPr>
          <p:cNvPr id="4" name="TextBox 3">
            <a:extLst>
              <a:ext uri="{FF2B5EF4-FFF2-40B4-BE49-F238E27FC236}">
                <a16:creationId xmlns:a16="http://schemas.microsoft.com/office/drawing/2014/main" id="{1EEB6298-4A3F-AACF-D688-B595EF942359}"/>
              </a:ext>
            </a:extLst>
          </p:cNvPr>
          <p:cNvSpPr txBox="1"/>
          <p:nvPr/>
        </p:nvSpPr>
        <p:spPr>
          <a:xfrm>
            <a:off x="688960" y="1590451"/>
            <a:ext cx="10217021" cy="367709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400">
                <a:solidFill>
                  <a:schemeClr val="bg1"/>
                </a:solidFill>
                <a:latin typeface="+mj-lt"/>
              </a:rPr>
              <a:t>Meetings went according to the scheduled manner and the team members complemented each other well.</a:t>
            </a:r>
          </a:p>
          <a:p>
            <a:pPr marL="342900" indent="-342900">
              <a:lnSpc>
                <a:spcPct val="200000"/>
              </a:lnSpc>
              <a:buFont typeface="Arial" panose="020B0604020202020204" pitchFamily="34" charset="0"/>
              <a:buChar char="•"/>
            </a:pPr>
            <a:r>
              <a:rPr lang="en-US" sz="2400">
                <a:solidFill>
                  <a:schemeClr val="bg1"/>
                </a:solidFill>
                <a:latin typeface="+mj-lt"/>
              </a:rPr>
              <a:t>We were able to come up with the new and challenging project proposal.</a:t>
            </a:r>
          </a:p>
          <a:p>
            <a:pPr marL="342900" indent="-342900">
              <a:lnSpc>
                <a:spcPct val="200000"/>
              </a:lnSpc>
              <a:buFont typeface="Arial" panose="020B0604020202020204" pitchFamily="34" charset="0"/>
              <a:buChar char="•"/>
            </a:pPr>
            <a:r>
              <a:rPr lang="en-US" sz="2400">
                <a:solidFill>
                  <a:schemeClr val="bg1"/>
                </a:solidFill>
                <a:latin typeface="+mj-lt"/>
              </a:rPr>
              <a:t>Tried hands-on on the technologies that we have decided.</a:t>
            </a:r>
          </a:p>
        </p:txBody>
      </p:sp>
    </p:spTree>
    <p:extLst>
      <p:ext uri="{BB962C8B-B14F-4D97-AF65-F5344CB8AC3E}">
        <p14:creationId xmlns:p14="http://schemas.microsoft.com/office/powerpoint/2010/main" val="864526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90C03-47D1-CE1A-668C-50CD29CE6810}"/>
              </a:ext>
            </a:extLst>
          </p:cNvPr>
          <p:cNvSpPr txBox="1"/>
          <p:nvPr/>
        </p:nvSpPr>
        <p:spPr>
          <a:xfrm>
            <a:off x="572278" y="709126"/>
            <a:ext cx="5523722"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a:solidFill>
                  <a:schemeClr val="bg1"/>
                </a:solidFill>
                <a:latin typeface="+mj-lt"/>
              </a:rPr>
              <a:t>What needs to be improved?</a:t>
            </a:r>
          </a:p>
        </p:txBody>
      </p:sp>
      <p:sp>
        <p:nvSpPr>
          <p:cNvPr id="4" name="TextBox 3">
            <a:extLst>
              <a:ext uri="{FF2B5EF4-FFF2-40B4-BE49-F238E27FC236}">
                <a16:creationId xmlns:a16="http://schemas.microsoft.com/office/drawing/2014/main" id="{1EEB6298-4A3F-AACF-D688-B595EF942359}"/>
              </a:ext>
            </a:extLst>
          </p:cNvPr>
          <p:cNvSpPr txBox="1"/>
          <p:nvPr/>
        </p:nvSpPr>
        <p:spPr>
          <a:xfrm>
            <a:off x="572278" y="1554501"/>
            <a:ext cx="10217021" cy="3677097"/>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sz="2400">
                <a:solidFill>
                  <a:schemeClr val="bg1"/>
                </a:solidFill>
                <a:latin typeface="+mj-lt"/>
              </a:rPr>
              <a:t>Need to improve time-management and also spend more time to work on task to avoid last minute hassle.</a:t>
            </a:r>
          </a:p>
          <a:p>
            <a:pPr marL="285750" indent="-285750">
              <a:lnSpc>
                <a:spcPct val="200000"/>
              </a:lnSpc>
              <a:buFont typeface="Wingdings" panose="05000000000000000000" pitchFamily="2" charset="2"/>
              <a:buChar char="§"/>
            </a:pPr>
            <a:r>
              <a:rPr lang="en-US" sz="2400">
                <a:solidFill>
                  <a:schemeClr val="bg1"/>
                </a:solidFill>
                <a:latin typeface="+mj-lt"/>
              </a:rPr>
              <a:t> Need to Stay committed to deadlines and improve communication between teammates.</a:t>
            </a:r>
          </a:p>
          <a:p>
            <a:pPr marL="285750" indent="-285750">
              <a:lnSpc>
                <a:spcPct val="200000"/>
              </a:lnSpc>
              <a:buFont typeface="Wingdings" panose="05000000000000000000" pitchFamily="2" charset="2"/>
              <a:buChar char="§"/>
            </a:pPr>
            <a:r>
              <a:rPr lang="en-US" sz="2400">
                <a:solidFill>
                  <a:schemeClr val="bg1"/>
                </a:solidFill>
                <a:latin typeface="+mj-lt"/>
              </a:rPr>
              <a:t>Complete working on the MVP and start focusing on sprint 3.</a:t>
            </a:r>
          </a:p>
        </p:txBody>
      </p:sp>
    </p:spTree>
    <p:extLst>
      <p:ext uri="{BB962C8B-B14F-4D97-AF65-F5344CB8AC3E}">
        <p14:creationId xmlns:p14="http://schemas.microsoft.com/office/powerpoint/2010/main" val="1232255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alpha val="98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32552-553F-2EB6-28B6-98955E526D54}"/>
              </a:ext>
            </a:extLst>
          </p:cNvPr>
          <p:cNvSpPr txBox="1"/>
          <p:nvPr/>
        </p:nvSpPr>
        <p:spPr>
          <a:xfrm>
            <a:off x="582804" y="800087"/>
            <a:ext cx="3271442" cy="830997"/>
          </a:xfrm>
          <a:prstGeom prst="rect">
            <a:avLst/>
          </a:prstGeom>
          <a:noFill/>
          <a:ln w="28575">
            <a:solidFill>
              <a:schemeClr val="bg1"/>
            </a:solidFill>
          </a:ln>
        </p:spPr>
        <p:txBody>
          <a:bodyPr wrap="square" lIns="91440" tIns="45720" rIns="91440" bIns="45720" anchor="t">
            <a:spAutoFit/>
          </a:bodyPr>
          <a:lstStyle/>
          <a:p>
            <a:pPr algn="ctr"/>
            <a:r>
              <a:rPr lang="en-US" sz="4800">
                <a:solidFill>
                  <a:schemeClr val="bg1"/>
                </a:solidFill>
                <a:latin typeface="+mj-lt"/>
              </a:rPr>
              <a:t>SPRINT 3</a:t>
            </a:r>
          </a:p>
        </p:txBody>
      </p:sp>
      <p:sp>
        <p:nvSpPr>
          <p:cNvPr id="3" name="TextBox 2">
            <a:extLst>
              <a:ext uri="{FF2B5EF4-FFF2-40B4-BE49-F238E27FC236}">
                <a16:creationId xmlns:a16="http://schemas.microsoft.com/office/drawing/2014/main" id="{3FE6B1DE-2F6C-AF55-64F8-DE63417D76F0}"/>
              </a:ext>
            </a:extLst>
          </p:cNvPr>
          <p:cNvSpPr txBox="1"/>
          <p:nvPr/>
        </p:nvSpPr>
        <p:spPr>
          <a:xfrm>
            <a:off x="356662" y="1927123"/>
            <a:ext cx="8023123" cy="3630930"/>
          </a:xfrm>
          <a:prstGeom prst="rect">
            <a:avLst/>
          </a:prstGeom>
          <a:noFill/>
        </p:spPr>
        <p:txBody>
          <a:bodyPr wrap="square" rtlCol="0">
            <a:spAutoFit/>
          </a:bodyPr>
          <a:lstStyle/>
          <a:p>
            <a:pPr marL="285750" indent="-285750">
              <a:lnSpc>
                <a:spcPct val="250000"/>
              </a:lnSpc>
              <a:buFont typeface="Wingdings" panose="05000000000000000000" pitchFamily="2" charset="2"/>
              <a:buChar char="§"/>
            </a:pPr>
            <a:r>
              <a:rPr lang="en-US" sz="2400">
                <a:solidFill>
                  <a:schemeClr val="bg1"/>
                </a:solidFill>
                <a:latin typeface="+mj-lt"/>
              </a:rPr>
              <a:t>Start working on the Draft Technical Paper.</a:t>
            </a:r>
          </a:p>
          <a:p>
            <a:pPr marL="285750" indent="-285750">
              <a:lnSpc>
                <a:spcPct val="250000"/>
              </a:lnSpc>
              <a:buFont typeface="Wingdings" panose="05000000000000000000" pitchFamily="2" charset="2"/>
              <a:buChar char="§"/>
            </a:pPr>
            <a:r>
              <a:rPr lang="en-US" sz="2400">
                <a:solidFill>
                  <a:schemeClr val="bg1"/>
                </a:solidFill>
                <a:latin typeface="+mj-lt"/>
              </a:rPr>
              <a:t>Design Backend.</a:t>
            </a:r>
          </a:p>
          <a:p>
            <a:pPr marL="285750" indent="-285750">
              <a:lnSpc>
                <a:spcPct val="250000"/>
              </a:lnSpc>
              <a:buFont typeface="Wingdings" panose="05000000000000000000" pitchFamily="2" charset="2"/>
              <a:buChar char="§"/>
            </a:pPr>
            <a:r>
              <a:rPr lang="en-US" sz="2400">
                <a:solidFill>
                  <a:schemeClr val="bg1"/>
                </a:solidFill>
                <a:latin typeface="+mj-lt"/>
              </a:rPr>
              <a:t>Work on Database.</a:t>
            </a:r>
          </a:p>
          <a:p>
            <a:pPr marL="285750" indent="-285750">
              <a:lnSpc>
                <a:spcPct val="250000"/>
              </a:lnSpc>
              <a:buFont typeface="Wingdings" panose="05000000000000000000" pitchFamily="2" charset="2"/>
              <a:buChar char="§"/>
            </a:pPr>
            <a:r>
              <a:rPr lang="en-US" sz="2400">
                <a:solidFill>
                  <a:schemeClr val="bg1"/>
                </a:solidFill>
                <a:latin typeface="+mj-lt"/>
              </a:rPr>
              <a:t>Finish Frontend. </a:t>
            </a:r>
          </a:p>
        </p:txBody>
      </p:sp>
    </p:spTree>
    <p:extLst>
      <p:ext uri="{BB962C8B-B14F-4D97-AF65-F5344CB8AC3E}">
        <p14:creationId xmlns:p14="http://schemas.microsoft.com/office/powerpoint/2010/main" val="371354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Placeholder 34" descr="Icon&#10;&#10;Description automatically generated">
            <a:extLst>
              <a:ext uri="{FF2B5EF4-FFF2-40B4-BE49-F238E27FC236}">
                <a16:creationId xmlns:a16="http://schemas.microsoft.com/office/drawing/2014/main" id="{C58B21A8-5168-A716-1926-B7CBDC374AF8}"/>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8460" t="-5773" r="-5328" b="-9256"/>
          <a:stretch/>
        </p:blipFill>
        <p:spPr>
          <a:xfrm>
            <a:off x="6826083" y="675262"/>
            <a:ext cx="5267594" cy="5324850"/>
          </a:xfrm>
        </p:spPr>
      </p:pic>
      <p:sp>
        <p:nvSpPr>
          <p:cNvPr id="38" name="TextBox 37">
            <a:extLst>
              <a:ext uri="{FF2B5EF4-FFF2-40B4-BE49-F238E27FC236}">
                <a16:creationId xmlns:a16="http://schemas.microsoft.com/office/drawing/2014/main" id="{365D1D81-A1FC-59DA-7505-0F37DD6FF8D9}"/>
              </a:ext>
            </a:extLst>
          </p:cNvPr>
          <p:cNvSpPr txBox="1"/>
          <p:nvPr/>
        </p:nvSpPr>
        <p:spPr>
          <a:xfrm>
            <a:off x="1457011" y="1107933"/>
            <a:ext cx="3416439" cy="707886"/>
          </a:xfrm>
          <a:prstGeom prst="rect">
            <a:avLst/>
          </a:prstGeom>
          <a:noFill/>
          <a:ln w="28575">
            <a:solidFill>
              <a:schemeClr val="tx1"/>
            </a:solidFill>
          </a:ln>
        </p:spPr>
        <p:txBody>
          <a:bodyPr wrap="square">
            <a:spAutoFit/>
          </a:bodyPr>
          <a:lstStyle/>
          <a:p>
            <a:pPr algn="l"/>
            <a:r>
              <a:rPr lang="en-US" sz="4000" b="1">
                <a:latin typeface="+mj-lt"/>
              </a:rPr>
              <a:t>Git-hub Link</a:t>
            </a:r>
          </a:p>
        </p:txBody>
      </p:sp>
      <p:sp>
        <p:nvSpPr>
          <p:cNvPr id="40" name="TextBox 39">
            <a:extLst>
              <a:ext uri="{FF2B5EF4-FFF2-40B4-BE49-F238E27FC236}">
                <a16:creationId xmlns:a16="http://schemas.microsoft.com/office/drawing/2014/main" id="{11E405AE-2AB1-38E6-01E2-581A9D2E4E41}"/>
              </a:ext>
            </a:extLst>
          </p:cNvPr>
          <p:cNvSpPr txBox="1"/>
          <p:nvPr/>
        </p:nvSpPr>
        <p:spPr>
          <a:xfrm>
            <a:off x="830082" y="3054698"/>
            <a:ext cx="6094324" cy="369332"/>
          </a:xfrm>
          <a:prstGeom prst="rect">
            <a:avLst/>
          </a:prstGeom>
          <a:noFill/>
        </p:spPr>
        <p:txBody>
          <a:bodyPr wrap="square">
            <a:spAutoFit/>
          </a:bodyPr>
          <a:lstStyle/>
          <a:p>
            <a:pPr algn="l"/>
            <a:r>
              <a:rPr lang="en-US" sz="1800">
                <a:ea typeface="+mn-lt"/>
                <a:cs typeface="+mn-lt"/>
              </a:rPr>
              <a:t>https://github.com/sathwikMudenti/Project_images/wiki</a:t>
            </a:r>
            <a:endParaRPr lang="en-US" sz="1800"/>
          </a:p>
        </p:txBody>
      </p:sp>
    </p:spTree>
    <p:extLst>
      <p:ext uri="{BB962C8B-B14F-4D97-AF65-F5344CB8AC3E}">
        <p14:creationId xmlns:p14="http://schemas.microsoft.com/office/powerpoint/2010/main" val="2365296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714081" y="2054942"/>
            <a:ext cx="2955404" cy="626746"/>
          </a:xfrm>
        </p:spPr>
        <p:txBody>
          <a:bodyPr/>
          <a:lstStyle/>
          <a:p>
            <a:r>
              <a:rPr lang="en-US"/>
              <a:t>Happy learning</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714081" y="3135086"/>
            <a:ext cx="3058885" cy="2388450"/>
          </a:xfrm>
        </p:spPr>
        <p:txBody>
          <a:bodyPr/>
          <a:lstStyle/>
          <a:p>
            <a:r>
              <a:rPr lang="en-US" sz="3600">
                <a:latin typeface="+mj-lt"/>
              </a:rPr>
              <a:t>THANK YOU</a:t>
            </a:r>
          </a:p>
        </p:txBody>
      </p:sp>
      <p:sp>
        <p:nvSpPr>
          <p:cNvPr id="2" name="Date Placeholder 1">
            <a:extLst>
              <a:ext uri="{FF2B5EF4-FFF2-40B4-BE49-F238E27FC236}">
                <a16:creationId xmlns:a16="http://schemas.microsoft.com/office/drawing/2014/main" id="{59D1294D-3F13-4F4B-8004-41165CEA9B8C}"/>
              </a:ext>
            </a:extLst>
          </p:cNvPr>
          <p:cNvSpPr>
            <a:spLocks noGrp="1"/>
          </p:cNvSpPr>
          <p:nvPr>
            <p:ph type="dt" sz="half" idx="10"/>
          </p:nvPr>
        </p:nvSpPr>
        <p:spPr>
          <a:xfrm>
            <a:off x="838200" y="6356350"/>
            <a:ext cx="2743200" cy="365125"/>
          </a:xfrm>
        </p:spPr>
        <p:txBody>
          <a:bodyPr/>
          <a:lstStyle/>
          <a:p>
            <a:r>
              <a:rPr lang="en-US"/>
              <a:t>8/03/20XX</a:t>
            </a:r>
          </a:p>
        </p:txBody>
      </p:sp>
      <p:sp>
        <p:nvSpPr>
          <p:cNvPr id="3" name="Footer Placeholder 2">
            <a:extLst>
              <a:ext uri="{FF2B5EF4-FFF2-40B4-BE49-F238E27FC236}">
                <a16:creationId xmlns:a16="http://schemas.microsoft.com/office/drawing/2014/main" id="{19CBFDB8-719B-42E9-9967-BDF0B7AFF39E}"/>
              </a:ext>
            </a:extLst>
          </p:cNvPr>
          <p:cNvSpPr>
            <a:spLocks noGrp="1"/>
          </p:cNvSpPr>
          <p:nvPr>
            <p:ph type="ftr" sz="quarter" idx="11"/>
          </p:nvPr>
        </p:nvSpPr>
        <p:spPr>
          <a:xfrm>
            <a:off x="4038600" y="6356350"/>
            <a:ext cx="3156857" cy="365125"/>
          </a:xfrm>
        </p:spPr>
        <p:txBody>
          <a:bodyPr/>
          <a:lstStyle/>
          <a:p>
            <a:r>
              <a:rPr lang="en-US"/>
              <a:t>PITCH DECK</a:t>
            </a:r>
          </a:p>
        </p:txBody>
      </p:sp>
      <p:pic>
        <p:nvPicPr>
          <p:cNvPr id="22" name="Picture Placeholder 21" descr="A picture containing food, indoor, sweet, displayed&#10;&#10;Description automatically generated">
            <a:extLst>
              <a:ext uri="{FF2B5EF4-FFF2-40B4-BE49-F238E27FC236}">
                <a16:creationId xmlns:a16="http://schemas.microsoft.com/office/drawing/2014/main" id="{C121FEC8-E460-6B82-232C-FCB55F34DA7C}"/>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2711" r="12711"/>
          <a:stretch>
            <a:fillRect/>
          </a:stretch>
        </p:blipFill>
        <p:spPr>
          <a:xfrm>
            <a:off x="0" y="0"/>
            <a:ext cx="8170606" cy="6858000"/>
          </a:xfrm>
        </p:spPr>
      </p:pic>
    </p:spTree>
    <p:extLst>
      <p:ext uri="{BB962C8B-B14F-4D97-AF65-F5344CB8AC3E}">
        <p14:creationId xmlns:p14="http://schemas.microsoft.com/office/powerpoint/2010/main" val="404145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2C543B95-CC2A-43AF-8E80-69D99489FB48}"/>
              </a:ext>
            </a:extLst>
          </p:cNvPr>
          <p:cNvSpPr>
            <a:spLocks noGrp="1"/>
          </p:cNvSpPr>
          <p:nvPr>
            <p:ph type="body" sz="quarter" idx="18"/>
          </p:nvPr>
        </p:nvSpPr>
        <p:spPr>
          <a:xfrm>
            <a:off x="1286747" y="5326464"/>
            <a:ext cx="3615824" cy="442298"/>
          </a:xfrm>
        </p:spPr>
        <p:txBody>
          <a:bodyPr/>
          <a:lstStyle/>
          <a:p>
            <a:r>
              <a:rPr lang="en-US" sz="2400"/>
              <a:t>Dharini Maanasa</a:t>
            </a:r>
          </a:p>
        </p:txBody>
      </p:sp>
      <p:sp>
        <p:nvSpPr>
          <p:cNvPr id="39" name="Text Placeholder 38">
            <a:extLst>
              <a:ext uri="{FF2B5EF4-FFF2-40B4-BE49-F238E27FC236}">
                <a16:creationId xmlns:a16="http://schemas.microsoft.com/office/drawing/2014/main" id="{BF343B15-3257-4407-B434-31E6EC4A2345}"/>
              </a:ext>
            </a:extLst>
          </p:cNvPr>
          <p:cNvSpPr>
            <a:spLocks noGrp="1"/>
          </p:cNvSpPr>
          <p:nvPr>
            <p:ph type="body" sz="quarter" idx="19"/>
          </p:nvPr>
        </p:nvSpPr>
        <p:spPr>
          <a:xfrm>
            <a:off x="1576797" y="5934386"/>
            <a:ext cx="3035723" cy="442298"/>
          </a:xfrm>
        </p:spPr>
        <p:txBody>
          <a:bodyPr/>
          <a:lstStyle/>
          <a:p>
            <a:r>
              <a:rPr lang="en-US" sz="1600">
                <a:latin typeface="+mj-lt"/>
              </a:rPr>
              <a:t>FRONTEND DEVELOPER</a:t>
            </a:r>
          </a:p>
        </p:txBody>
      </p:sp>
      <p:sp>
        <p:nvSpPr>
          <p:cNvPr id="47" name="Text Placeholder 46">
            <a:extLst>
              <a:ext uri="{FF2B5EF4-FFF2-40B4-BE49-F238E27FC236}">
                <a16:creationId xmlns:a16="http://schemas.microsoft.com/office/drawing/2014/main" id="{D137D290-EF9E-4CB2-91B3-F0B2E0566536}"/>
              </a:ext>
            </a:extLst>
          </p:cNvPr>
          <p:cNvSpPr>
            <a:spLocks noGrp="1"/>
          </p:cNvSpPr>
          <p:nvPr>
            <p:ph type="body" sz="quarter" idx="27"/>
          </p:nvPr>
        </p:nvSpPr>
        <p:spPr>
          <a:xfrm>
            <a:off x="7586074" y="5326464"/>
            <a:ext cx="3319179" cy="442298"/>
          </a:xfrm>
        </p:spPr>
        <p:txBody>
          <a:bodyPr/>
          <a:lstStyle/>
          <a:p>
            <a:r>
              <a:rPr lang="en-US" sz="2400"/>
              <a:t>BRUNDA REDDY</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a:xfrm>
            <a:off x="7872003" y="5934386"/>
            <a:ext cx="2743200" cy="442298"/>
          </a:xfrm>
        </p:spPr>
        <p:txBody>
          <a:bodyPr/>
          <a:lstStyle/>
          <a:p>
            <a:r>
              <a:rPr lang="en-US" sz="1600">
                <a:latin typeface="+mj-lt"/>
              </a:rPr>
              <a:t>DATA ADMINISTRATOR</a:t>
            </a:r>
          </a:p>
        </p:txBody>
      </p:sp>
      <p:pic>
        <p:nvPicPr>
          <p:cNvPr id="16" name="Picture Placeholder 15" descr="A picture containing outdoor, grass, tree, person&#10;&#10;Description automatically generated">
            <a:extLst>
              <a:ext uri="{FF2B5EF4-FFF2-40B4-BE49-F238E27FC236}">
                <a16:creationId xmlns:a16="http://schemas.microsoft.com/office/drawing/2014/main" id="{5CC711ED-2FF2-7D34-6400-27779088D2CF}"/>
              </a:ext>
            </a:extLst>
          </p:cNvPr>
          <p:cNvPicPr>
            <a:picLocks noGrp="1" noChangeAspect="1"/>
          </p:cNvPicPr>
          <p:nvPr>
            <p:ph type="pic" sz="quarter" idx="20"/>
          </p:nvPr>
        </p:nvPicPr>
        <p:blipFill>
          <a:blip r:embed="rId2"/>
          <a:srcRect t="9521" b="9521"/>
          <a:stretch>
            <a:fillRect/>
          </a:stretch>
        </p:blipFill>
        <p:spPr>
          <a:xfrm>
            <a:off x="867738" y="716602"/>
            <a:ext cx="4260818" cy="4292322"/>
          </a:xfrm>
        </p:spPr>
      </p:pic>
      <p:pic>
        <p:nvPicPr>
          <p:cNvPr id="17" name="Picture Placeholder 53">
            <a:extLst>
              <a:ext uri="{FF2B5EF4-FFF2-40B4-BE49-F238E27FC236}">
                <a16:creationId xmlns:a16="http://schemas.microsoft.com/office/drawing/2014/main" id="{B7DB5E24-80A6-233A-89E9-F0A3584BD859}"/>
              </a:ext>
            </a:extLst>
          </p:cNvPr>
          <p:cNvPicPr>
            <a:picLocks noChangeAspect="1"/>
          </p:cNvPicPr>
          <p:nvPr/>
        </p:nvPicPr>
        <p:blipFill>
          <a:blip r:embed="rId3"/>
          <a:srcRect t="752" b="752"/>
          <a:stretch/>
        </p:blipFill>
        <p:spPr>
          <a:xfrm>
            <a:off x="7063446" y="716602"/>
            <a:ext cx="4260818" cy="4292323"/>
          </a:xfrm>
          <a:prstGeom prst="ellipse">
            <a:avLst/>
          </a:prstGeom>
        </p:spPr>
      </p:pic>
    </p:spTree>
    <p:extLst>
      <p:ext uri="{BB962C8B-B14F-4D97-AF65-F5344CB8AC3E}">
        <p14:creationId xmlns:p14="http://schemas.microsoft.com/office/powerpoint/2010/main" val="3370173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FF1582-087C-2135-ACC4-590A9791AAFD}"/>
              </a:ext>
            </a:extLst>
          </p:cNvPr>
          <p:cNvSpPr txBox="1"/>
          <p:nvPr/>
        </p:nvSpPr>
        <p:spPr>
          <a:xfrm flipH="1">
            <a:off x="6948815" y="2367169"/>
            <a:ext cx="5001209" cy="2123658"/>
          </a:xfrm>
          <a:prstGeom prst="rect">
            <a:avLst/>
          </a:prstGeom>
          <a:noFill/>
          <a:ln w="28575">
            <a:solidFill>
              <a:schemeClr val="bg1"/>
            </a:solidFill>
          </a:ln>
        </p:spPr>
        <p:txBody>
          <a:bodyPr wrap="square" rtlCol="0">
            <a:spAutoFit/>
          </a:bodyPr>
          <a:lstStyle/>
          <a:p>
            <a:endParaRPr lang="en-US" sz="4400">
              <a:solidFill>
                <a:schemeClr val="bg1"/>
              </a:solidFill>
              <a:latin typeface="+mj-lt"/>
            </a:endParaRPr>
          </a:p>
          <a:p>
            <a:r>
              <a:rPr lang="en-US" sz="4400">
                <a:solidFill>
                  <a:schemeClr val="bg1"/>
                </a:solidFill>
                <a:latin typeface="+mj-lt"/>
              </a:rPr>
              <a:t>RESPONSIBILITIES</a:t>
            </a:r>
          </a:p>
          <a:p>
            <a:endParaRPr lang="en-US" sz="4400">
              <a:solidFill>
                <a:schemeClr val="bg1"/>
              </a:solidFill>
              <a:latin typeface="+mj-lt"/>
            </a:endParaRPr>
          </a:p>
        </p:txBody>
      </p:sp>
      <p:pic>
        <p:nvPicPr>
          <p:cNvPr id="4" name="Picture 3" descr="Graphical user interface&#10;&#10;Description automatically generated">
            <a:extLst>
              <a:ext uri="{FF2B5EF4-FFF2-40B4-BE49-F238E27FC236}">
                <a16:creationId xmlns:a16="http://schemas.microsoft.com/office/drawing/2014/main" id="{4B265EB3-E42D-49A6-5777-7E4F7C3B8F42}"/>
              </a:ext>
            </a:extLst>
          </p:cNvPr>
          <p:cNvPicPr>
            <a:picLocks noChangeAspect="1"/>
          </p:cNvPicPr>
          <p:nvPr/>
        </p:nvPicPr>
        <p:blipFill rotWithShape="1">
          <a:blip r:embed="rId2"/>
          <a:srcRect l="18798" t="1623" r="15384" b="1236"/>
          <a:stretch/>
        </p:blipFill>
        <p:spPr>
          <a:xfrm>
            <a:off x="0" y="-53789"/>
            <a:ext cx="6767609" cy="6965575"/>
          </a:xfrm>
          <a:prstGeom prst="rect">
            <a:avLst/>
          </a:prstGeom>
        </p:spPr>
      </p:pic>
    </p:spTree>
    <p:extLst>
      <p:ext uri="{BB962C8B-B14F-4D97-AF65-F5344CB8AC3E}">
        <p14:creationId xmlns:p14="http://schemas.microsoft.com/office/powerpoint/2010/main" val="2635903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C8D6AD-468C-9EF5-699E-65AA6A4B558D}"/>
              </a:ext>
            </a:extLst>
          </p:cNvPr>
          <p:cNvSpPr txBox="1"/>
          <p:nvPr/>
        </p:nvSpPr>
        <p:spPr>
          <a:xfrm>
            <a:off x="606939" y="482456"/>
            <a:ext cx="10186752" cy="5893088"/>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sz="2400" b="0" i="0">
                <a:solidFill>
                  <a:schemeClr val="bg1"/>
                </a:solidFill>
                <a:effectLst/>
                <a:latin typeface="+mj-lt"/>
              </a:rPr>
              <a:t>We makes sure team has clear objectives of th</a:t>
            </a:r>
            <a:r>
              <a:rPr lang="en-US" sz="2400">
                <a:solidFill>
                  <a:schemeClr val="bg1"/>
                </a:solidFill>
                <a:latin typeface="+mj-lt"/>
              </a:rPr>
              <a:t>e project.</a:t>
            </a:r>
            <a:endParaRPr lang="en-US" sz="2400" b="0" i="0">
              <a:solidFill>
                <a:schemeClr val="bg1"/>
              </a:solidFill>
              <a:effectLst/>
              <a:latin typeface="+mj-lt"/>
            </a:endParaRPr>
          </a:p>
          <a:p>
            <a:pPr marL="342900" indent="-342900">
              <a:lnSpc>
                <a:spcPct val="200000"/>
              </a:lnSpc>
              <a:buFont typeface="Wingdings" panose="05000000000000000000" pitchFamily="2" charset="2"/>
              <a:buChar char="ü"/>
            </a:pPr>
            <a:r>
              <a:rPr lang="en-US" sz="2400" b="0" i="0">
                <a:solidFill>
                  <a:schemeClr val="bg1"/>
                </a:solidFill>
                <a:effectLst/>
                <a:latin typeface="+mj-lt"/>
              </a:rPr>
              <a:t>Make a list of all the tasks that need to be completed</a:t>
            </a:r>
            <a:r>
              <a:rPr lang="en-US" sz="2400">
                <a:solidFill>
                  <a:schemeClr val="bg1"/>
                </a:solidFill>
                <a:latin typeface="+mj-lt"/>
              </a:rPr>
              <a:t>.</a:t>
            </a:r>
          </a:p>
          <a:p>
            <a:pPr marL="342900" indent="-342900">
              <a:lnSpc>
                <a:spcPct val="200000"/>
              </a:lnSpc>
              <a:buFont typeface="Wingdings" panose="05000000000000000000" pitchFamily="2" charset="2"/>
              <a:buChar char="ü"/>
            </a:pPr>
            <a:r>
              <a:rPr lang="en-US" sz="2400">
                <a:solidFill>
                  <a:schemeClr val="bg1"/>
                </a:solidFill>
                <a:latin typeface="+mj-lt"/>
              </a:rPr>
              <a:t>Being </a:t>
            </a:r>
            <a:r>
              <a:rPr lang="en-US" sz="2400" b="0" i="0">
                <a:solidFill>
                  <a:schemeClr val="bg1"/>
                </a:solidFill>
                <a:effectLst/>
                <a:latin typeface="+mj-lt"/>
              </a:rPr>
              <a:t>engaged and s</a:t>
            </a:r>
            <a:r>
              <a:rPr lang="en-US" sz="2400">
                <a:solidFill>
                  <a:schemeClr val="bg1"/>
                </a:solidFill>
                <a:latin typeface="+mj-lt"/>
              </a:rPr>
              <a:t>tay committed to submit deliverables on time.</a:t>
            </a:r>
          </a:p>
          <a:p>
            <a:pPr marL="342900" indent="-342900">
              <a:lnSpc>
                <a:spcPct val="200000"/>
              </a:lnSpc>
              <a:buFont typeface="Wingdings" panose="05000000000000000000" pitchFamily="2" charset="2"/>
              <a:buChar char="ü"/>
            </a:pPr>
            <a:r>
              <a:rPr lang="en-US" sz="2400">
                <a:solidFill>
                  <a:schemeClr val="bg1"/>
                </a:solidFill>
                <a:latin typeface="+mj-lt"/>
              </a:rPr>
              <a:t>Encouraging each other to complete the tasks given.</a:t>
            </a:r>
          </a:p>
          <a:p>
            <a:pPr marL="342900" indent="-342900">
              <a:lnSpc>
                <a:spcPct val="200000"/>
              </a:lnSpc>
              <a:buFont typeface="Wingdings" panose="05000000000000000000" pitchFamily="2" charset="2"/>
              <a:buChar char="ü"/>
            </a:pPr>
            <a:r>
              <a:rPr lang="en-US" sz="2400">
                <a:solidFill>
                  <a:schemeClr val="bg1"/>
                </a:solidFill>
                <a:latin typeface="+mj-lt"/>
              </a:rPr>
              <a:t>Understanding what is expected and what needs to be delivered.</a:t>
            </a:r>
          </a:p>
          <a:p>
            <a:pPr marL="342900" indent="-342900">
              <a:lnSpc>
                <a:spcPct val="200000"/>
              </a:lnSpc>
              <a:buFont typeface="Wingdings" panose="05000000000000000000" pitchFamily="2" charset="2"/>
              <a:buChar char="ü"/>
            </a:pPr>
            <a:r>
              <a:rPr lang="en-US" sz="2400">
                <a:solidFill>
                  <a:schemeClr val="bg1"/>
                </a:solidFill>
                <a:latin typeface="+mj-lt"/>
              </a:rPr>
              <a:t>Making sure every teammate providing the equal amount of contribution.</a:t>
            </a:r>
          </a:p>
          <a:p>
            <a:pPr marL="342900" indent="-342900">
              <a:lnSpc>
                <a:spcPct val="200000"/>
              </a:lnSpc>
              <a:buFont typeface="Wingdings" panose="05000000000000000000" pitchFamily="2" charset="2"/>
              <a:buChar char="ü"/>
            </a:pPr>
            <a:r>
              <a:rPr lang="en-US" sz="2400">
                <a:solidFill>
                  <a:schemeClr val="bg1"/>
                </a:solidFill>
                <a:latin typeface="+mj-lt"/>
              </a:rPr>
              <a:t>Providing the feedback within the team to perform better.</a:t>
            </a:r>
          </a:p>
        </p:txBody>
      </p:sp>
    </p:spTree>
    <p:extLst>
      <p:ext uri="{BB962C8B-B14F-4D97-AF65-F5344CB8AC3E}">
        <p14:creationId xmlns:p14="http://schemas.microsoft.com/office/powerpoint/2010/main" val="215599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0981EF-B180-F830-1603-FF3B93A3010E}"/>
              </a:ext>
            </a:extLst>
          </p:cNvPr>
          <p:cNvSpPr>
            <a:spLocks noGrp="1"/>
          </p:cNvSpPr>
          <p:nvPr>
            <p:ph type="ctrTitle"/>
          </p:nvPr>
        </p:nvSpPr>
        <p:spPr>
          <a:xfrm>
            <a:off x="271242" y="3766668"/>
            <a:ext cx="3887600" cy="2884602"/>
          </a:xfrm>
          <a:ln w="28575">
            <a:solidFill>
              <a:schemeClr val="bg1"/>
            </a:solidFill>
          </a:ln>
        </p:spPr>
        <p:txBody>
          <a:bodyPr/>
          <a:lstStyle/>
          <a:p>
            <a:pPr algn="ctr"/>
            <a:r>
              <a:rPr lang="en-US" sz="3200"/>
              <a:t>IMPROVEMENTS MADE FROM PROFESSOR FEEDBACK</a:t>
            </a:r>
          </a:p>
        </p:txBody>
      </p:sp>
      <p:sp>
        <p:nvSpPr>
          <p:cNvPr id="10" name="Subtitle 9">
            <a:extLst>
              <a:ext uri="{FF2B5EF4-FFF2-40B4-BE49-F238E27FC236}">
                <a16:creationId xmlns:a16="http://schemas.microsoft.com/office/drawing/2014/main" id="{ED53E6A8-CADA-30F4-B465-65D95A2CC02D}"/>
              </a:ext>
            </a:extLst>
          </p:cNvPr>
          <p:cNvSpPr>
            <a:spLocks noGrp="1"/>
          </p:cNvSpPr>
          <p:nvPr>
            <p:ph type="subTitle" idx="1"/>
          </p:nvPr>
        </p:nvSpPr>
        <p:spPr>
          <a:xfrm>
            <a:off x="4580992" y="4677016"/>
            <a:ext cx="7021287" cy="1690377"/>
          </a:xfrm>
        </p:spPr>
        <p:txBody>
          <a:bodyPr/>
          <a:lstStyle/>
          <a:p>
            <a:pPr marL="342900" indent="-342900">
              <a:lnSpc>
                <a:spcPct val="150000"/>
              </a:lnSpc>
              <a:buFont typeface="Arial" panose="020B0604020202020204" pitchFamily="34" charset="0"/>
              <a:buChar char="•"/>
            </a:pPr>
            <a:r>
              <a:rPr lang="en-US" sz="1800">
                <a:latin typeface="+mj-lt"/>
              </a:rPr>
              <a:t>Our initial project idea was very basic and as suggested by the professor, we have come up with  a new project proposal which is “Promoting Healthy Eating &amp; Balanced Diet.</a:t>
            </a:r>
          </a:p>
          <a:p>
            <a:pPr marL="342900" indent="-342900">
              <a:lnSpc>
                <a:spcPct val="150000"/>
              </a:lnSpc>
              <a:buFont typeface="Arial" panose="020B0604020202020204" pitchFamily="34" charset="0"/>
              <a:buChar char="•"/>
            </a:pPr>
            <a:r>
              <a:rPr lang="en-US" sz="1800">
                <a:latin typeface="+mj-lt"/>
              </a:rPr>
              <a:t>We also decided to change the tools and  technologies involved in the project  as our previous technologies were primitive.</a:t>
            </a:r>
          </a:p>
          <a:p>
            <a:pPr>
              <a:lnSpc>
                <a:spcPct val="150000"/>
              </a:lnSpc>
            </a:pPr>
            <a:endParaRPr lang="en-US" sz="1800">
              <a:latin typeface="+mj-lt"/>
            </a:endParaRPr>
          </a:p>
        </p:txBody>
      </p:sp>
      <p:pic>
        <p:nvPicPr>
          <p:cNvPr id="19" name="Picture Placeholder 18" descr="Shape&#10;&#10;Description automatically generated">
            <a:extLst>
              <a:ext uri="{FF2B5EF4-FFF2-40B4-BE49-F238E27FC236}">
                <a16:creationId xmlns:a16="http://schemas.microsoft.com/office/drawing/2014/main" id="{62A2301A-36E0-A466-DDC2-A3D87C0F0495}"/>
              </a:ext>
            </a:extLst>
          </p:cNvPr>
          <p:cNvPicPr>
            <a:picLocks noGrp="1" noChangeAspect="1"/>
          </p:cNvPicPr>
          <p:nvPr>
            <p:ph type="pic" sz="quarter" idx="13"/>
          </p:nvPr>
        </p:nvPicPr>
        <p:blipFill rotWithShape="1">
          <a:blip r:embed="rId2"/>
          <a:srcRect t="21534" r="788" b="17927"/>
          <a:stretch/>
        </p:blipFill>
        <p:spPr>
          <a:xfrm>
            <a:off x="0" y="-29497"/>
            <a:ext cx="12192000" cy="3608439"/>
          </a:xfrm>
        </p:spPr>
      </p:pic>
    </p:spTree>
    <p:extLst>
      <p:ext uri="{BB962C8B-B14F-4D97-AF65-F5344CB8AC3E}">
        <p14:creationId xmlns:p14="http://schemas.microsoft.com/office/powerpoint/2010/main" val="2897203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5389436F-98CC-E769-6750-81D6699E8EB8}"/>
              </a:ext>
            </a:extLst>
          </p:cNvPr>
          <p:cNvPicPr>
            <a:picLocks noChangeAspect="1"/>
          </p:cNvPicPr>
          <p:nvPr/>
        </p:nvPicPr>
        <p:blipFill rotWithShape="1">
          <a:blip r:embed="rId2"/>
          <a:srcRect l="-1265" t="-1334" r="9246"/>
          <a:stretch/>
        </p:blipFill>
        <p:spPr>
          <a:xfrm>
            <a:off x="-50738" y="-45716"/>
            <a:ext cx="6146738" cy="6903716"/>
          </a:xfrm>
          <a:prstGeom prst="rect">
            <a:avLst/>
          </a:prstGeom>
          <a:noFill/>
        </p:spPr>
      </p:pic>
      <p:sp>
        <p:nvSpPr>
          <p:cNvPr id="5" name="Title 4">
            <a:extLst>
              <a:ext uri="{FF2B5EF4-FFF2-40B4-BE49-F238E27FC236}">
                <a16:creationId xmlns:a16="http://schemas.microsoft.com/office/drawing/2014/main" id="{608EF152-0B77-344A-75BA-543A112BC1AC}"/>
              </a:ext>
            </a:extLst>
          </p:cNvPr>
          <p:cNvSpPr>
            <a:spLocks noGrp="1"/>
          </p:cNvSpPr>
          <p:nvPr>
            <p:ph type="ctrTitle"/>
          </p:nvPr>
        </p:nvSpPr>
        <p:spPr>
          <a:xfrm>
            <a:off x="5862506" y="2421993"/>
            <a:ext cx="6057900" cy="1635397"/>
          </a:xfrm>
          <a:ln w="28575">
            <a:solidFill>
              <a:schemeClr val="bg1"/>
            </a:solidFill>
          </a:ln>
        </p:spPr>
        <p:txBody>
          <a:bodyPr anchor="ctr">
            <a:normAutofit/>
          </a:bodyPr>
          <a:lstStyle/>
          <a:p>
            <a:r>
              <a:rPr lang="en-US" sz="4000">
                <a:latin typeface="+mj-lt"/>
              </a:rPr>
              <a:t>PROBLEM statement</a:t>
            </a:r>
          </a:p>
        </p:txBody>
      </p:sp>
      <p:pic>
        <p:nvPicPr>
          <p:cNvPr id="2" name="Picture Placeholder 11" descr="Diagram&#10;&#10;Description automatically generated with medium confidence">
            <a:extLst>
              <a:ext uri="{FF2B5EF4-FFF2-40B4-BE49-F238E27FC236}">
                <a16:creationId xmlns:a16="http://schemas.microsoft.com/office/drawing/2014/main" id="{4174A921-AB29-F502-DC9C-3BA0A11BDB35}"/>
              </a:ext>
            </a:extLst>
          </p:cNvPr>
          <p:cNvPicPr>
            <a:picLocks noChangeAspect="1"/>
          </p:cNvPicPr>
          <p:nvPr/>
        </p:nvPicPr>
        <p:blipFill>
          <a:blip r:embed="rId3"/>
          <a:srcRect t="21764" b="21764"/>
          <a:stretch>
            <a:fillRect/>
          </a:stretch>
        </p:blipFill>
        <p:spPr>
          <a:xfrm>
            <a:off x="-50738" y="0"/>
            <a:ext cx="5754624" cy="6858000"/>
          </a:xfrm>
          <a:prstGeom prst="rect">
            <a:avLst/>
          </a:prstGeom>
        </p:spPr>
      </p:pic>
    </p:spTree>
    <p:extLst>
      <p:ext uri="{BB962C8B-B14F-4D97-AF65-F5344CB8AC3E}">
        <p14:creationId xmlns:p14="http://schemas.microsoft.com/office/powerpoint/2010/main" val="2983879045"/>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F7617449765954C89A2453A0DC3854F" ma:contentTypeVersion="9" ma:contentTypeDescription="Create a new document." ma:contentTypeScope="" ma:versionID="838fed4f3223c870f3061c8ce134c65f">
  <xsd:schema xmlns:xsd="http://www.w3.org/2001/XMLSchema" xmlns:xs="http://www.w3.org/2001/XMLSchema" xmlns:p="http://schemas.microsoft.com/office/2006/metadata/properties" xmlns:ns3="c0891512-a165-43c1-a711-ac7654f66943" xmlns:ns4="dbdc7dc1-3c47-461e-ac21-91583b2067ae" targetNamespace="http://schemas.microsoft.com/office/2006/metadata/properties" ma:root="true" ma:fieldsID="b379c5577d23e59025e5ea6cec6dc3fc" ns3:_="" ns4:_="">
    <xsd:import namespace="c0891512-a165-43c1-a711-ac7654f66943"/>
    <xsd:import namespace="dbdc7dc1-3c47-461e-ac21-91583b2067a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91512-a165-43c1-a711-ac7654f6694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dc7dc1-3c47-461e-ac21-91583b2067a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D8CF18AE-D61A-46A3-9130-AB96E8088727}">
  <ds:schemaRefs>
    <ds:schemaRef ds:uri="c0891512-a165-43c1-a711-ac7654f66943"/>
    <ds:schemaRef ds:uri="dbdc7dc1-3c47-461e-ac21-91583b2067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2B890FE-FB7A-4851-ADC9-71BE4492D2DD}">
  <ds:schemaRefs>
    <ds:schemaRef ds:uri="c0891512-a165-43c1-a711-ac7654f66943"/>
    <ds:schemaRef ds:uri="dbdc7dc1-3c47-461e-ac21-91583b2067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{563C993E-81CF-4DDB-80F7-AE927CE9B555}tf16411246_win32</Template>
  <Application>Microsoft Office PowerPoint</Application>
  <PresentationFormat>Widescreen</PresentationFormat>
  <Slides>44</Slides>
  <Notes>0</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Promoting  Healthy eating  &amp;  balanced diet</vt:lpstr>
      <vt:lpstr>Agenda:</vt:lpstr>
      <vt:lpstr>Meet the team</vt:lpstr>
      <vt:lpstr>PowerPoint Presentation</vt:lpstr>
      <vt:lpstr>PowerPoint Presentation</vt:lpstr>
      <vt:lpstr>PowerPoint Presentation</vt:lpstr>
      <vt:lpstr>PowerPoint Presentation</vt:lpstr>
      <vt:lpstr>IMPROVEMENTS MADE FROM PROFESSOR FEEDBACK</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Emma</vt:lpstr>
      <vt:lpstr>Hannah</vt:lpstr>
      <vt:lpstr>ZOE</vt:lpstr>
      <vt:lpstr>Ryan</vt:lpstr>
      <vt:lpstr>grace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Happy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Promoting  Healthy eating  &amp;  balanced diet</dc:title>
  <dc:creator>Maanasa Dharini</dc:creator>
  <cp:revision>179</cp:revision>
  <dcterms:created xsi:type="dcterms:W3CDTF">2022-11-01T21:06:35Z</dcterms:created>
  <dcterms:modified xsi:type="dcterms:W3CDTF">2022-11-02T21:04:37Z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0x0101009F7617449765954C89A2453A0DC3854F</vt:lpwstr>
  </property>
</Properties>
</file>